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</p:sldIdLst>
  <p:sldSz cx="10693400" cy="7562850"/>
  <p:notesSz cx="10693400" cy="75628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44" autoAdjust="0"/>
    <p:restoredTop sz="94660"/>
  </p:normalViewPr>
  <p:slideViewPr>
    <p:cSldViewPr>
      <p:cViewPr varScale="1">
        <p:scale>
          <a:sx n="53" d="100"/>
          <a:sy n="53" d="100"/>
        </p:scale>
        <p:origin x="1736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6F2F9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6F2F9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6F2F9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2668" y="350520"/>
            <a:ext cx="9143999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519160" y="350520"/>
            <a:ext cx="685800" cy="1100455"/>
          </a:xfrm>
          <a:custGeom>
            <a:avLst/>
            <a:gdLst/>
            <a:ahLst/>
            <a:cxnLst/>
            <a:rect l="l" t="t" r="r" b="b"/>
            <a:pathLst>
              <a:path w="685800" h="1100455">
                <a:moveTo>
                  <a:pt x="685800" y="1100328"/>
                </a:moveTo>
                <a:lnTo>
                  <a:pt x="0" y="1100328"/>
                </a:lnTo>
                <a:lnTo>
                  <a:pt x="0" y="0"/>
                </a:lnTo>
                <a:lnTo>
                  <a:pt x="685800" y="0"/>
                </a:lnTo>
                <a:lnTo>
                  <a:pt x="685800" y="1100328"/>
                </a:lnTo>
                <a:close/>
              </a:path>
            </a:pathLst>
          </a:custGeom>
          <a:solidFill>
            <a:srgbClr val="AF15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77641" y="452755"/>
            <a:ext cx="4738116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6F2F9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77086" y="2388488"/>
            <a:ext cx="7539227" cy="1921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6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jpg"/><Relationship Id="rId7" Type="http://schemas.openxmlformats.org/officeDocument/2006/relationships/image" Target="../media/image72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png"/><Relationship Id="rId5" Type="http://schemas.openxmlformats.org/officeDocument/2006/relationships/image" Target="../media/image70.jpg"/><Relationship Id="rId10" Type="http://schemas.openxmlformats.org/officeDocument/2006/relationships/image" Target="../media/image75.jpg"/><Relationship Id="rId4" Type="http://schemas.openxmlformats.org/officeDocument/2006/relationships/image" Target="../media/image69.jpg"/><Relationship Id="rId9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jpg"/><Relationship Id="rId5" Type="http://schemas.openxmlformats.org/officeDocument/2006/relationships/image" Target="../media/image79.jpg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jpg"/><Relationship Id="rId5" Type="http://schemas.openxmlformats.org/officeDocument/2006/relationships/image" Target="../media/image86.jpg"/><Relationship Id="rId4" Type="http://schemas.openxmlformats.org/officeDocument/2006/relationships/image" Target="../media/image8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7" Type="http://schemas.openxmlformats.org/officeDocument/2006/relationships/image" Target="../media/image9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3.jpg"/><Relationship Id="rId5" Type="http://schemas.openxmlformats.org/officeDocument/2006/relationships/image" Target="../media/image92.jpg"/><Relationship Id="rId4" Type="http://schemas.openxmlformats.org/officeDocument/2006/relationships/image" Target="../media/image9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w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g"/><Relationship Id="rId7" Type="http://schemas.openxmlformats.org/officeDocument/2006/relationships/image" Target="../media/image3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177539" y="1195069"/>
            <a:ext cx="2760980" cy="1363345"/>
            <a:chOff x="3177539" y="1195069"/>
            <a:chExt cx="2760980" cy="13633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7539" y="1900427"/>
              <a:ext cx="2760726" cy="65760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7191" y="1195069"/>
              <a:ext cx="2744216" cy="73418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99948" y="2423636"/>
            <a:ext cx="7941309" cy="165417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798830">
              <a:lnSpc>
                <a:spcPct val="100000"/>
              </a:lnSpc>
              <a:spcBef>
                <a:spcPts val="750"/>
              </a:spcBef>
            </a:pPr>
            <a:r>
              <a:rPr sz="4800" i="1" spc="-10" dirty="0">
                <a:solidFill>
                  <a:srgbClr val="C00000"/>
                </a:solidFill>
                <a:latin typeface="Calibri"/>
                <a:cs typeface="Calibri"/>
              </a:rPr>
              <a:t>percorsi</a:t>
            </a:r>
            <a:r>
              <a:rPr sz="4800" i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800" i="1" dirty="0">
                <a:solidFill>
                  <a:srgbClr val="C00000"/>
                </a:solidFill>
                <a:latin typeface="Calibri"/>
                <a:cs typeface="Calibri"/>
              </a:rPr>
              <a:t>per</a:t>
            </a:r>
            <a:r>
              <a:rPr sz="4800" i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800" i="1" dirty="0">
                <a:solidFill>
                  <a:srgbClr val="C00000"/>
                </a:solidFill>
                <a:latin typeface="Calibri"/>
                <a:cs typeface="Calibri"/>
              </a:rPr>
              <a:t>le</a:t>
            </a:r>
            <a:r>
              <a:rPr sz="4800" i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800" i="1" spc="-25" dirty="0">
                <a:solidFill>
                  <a:srgbClr val="C00000"/>
                </a:solidFill>
                <a:latin typeface="Calibri"/>
                <a:cs typeface="Calibri"/>
              </a:rPr>
              <a:t>competenze</a:t>
            </a:r>
            <a:endParaRPr sz="4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4800" i="1" spc="-10" dirty="0">
                <a:solidFill>
                  <a:srgbClr val="C00000"/>
                </a:solidFill>
                <a:latin typeface="Calibri"/>
                <a:cs typeface="Calibri"/>
              </a:rPr>
              <a:t>trasversali</a:t>
            </a:r>
            <a:r>
              <a:rPr sz="4800" i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800" i="1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4800" i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800" i="1" dirty="0">
                <a:solidFill>
                  <a:srgbClr val="C00000"/>
                </a:solidFill>
                <a:latin typeface="Calibri"/>
                <a:cs typeface="Calibri"/>
              </a:rPr>
              <a:t>per</a:t>
            </a:r>
            <a:r>
              <a:rPr sz="4800" i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800" i="1" spc="-40" dirty="0">
                <a:solidFill>
                  <a:srgbClr val="C00000"/>
                </a:solidFill>
                <a:latin typeface="Calibri"/>
                <a:cs typeface="Calibri"/>
              </a:rPr>
              <a:t>l’orientamento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3772" y="1350264"/>
            <a:ext cx="6696456" cy="37368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70915" y="1449146"/>
            <a:ext cx="52038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i="1" spc="-90" dirty="0">
                <a:latin typeface="Times New Roman"/>
                <a:cs typeface="Times New Roman"/>
              </a:rPr>
              <a:t>L’educazione</a:t>
            </a:r>
            <a:r>
              <a:rPr sz="2400" i="1" spc="-50" dirty="0">
                <a:latin typeface="Times New Roman"/>
                <a:cs typeface="Times New Roman"/>
              </a:rPr>
              <a:t> </a:t>
            </a:r>
            <a:r>
              <a:rPr sz="2400" i="1" spc="-95" dirty="0">
                <a:latin typeface="Times New Roman"/>
                <a:cs typeface="Times New Roman"/>
              </a:rPr>
              <a:t>scientifica</a:t>
            </a:r>
            <a:r>
              <a:rPr sz="2400" i="1" spc="-50" dirty="0">
                <a:latin typeface="Times New Roman"/>
                <a:cs typeface="Times New Roman"/>
              </a:rPr>
              <a:t> </a:t>
            </a:r>
            <a:r>
              <a:rPr sz="2400" i="1" spc="-135" dirty="0">
                <a:latin typeface="Times New Roman"/>
                <a:cs typeface="Times New Roman"/>
              </a:rPr>
              <a:t>per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una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-45" dirty="0">
                <a:latin typeface="Times New Roman"/>
                <a:cs typeface="Times New Roman"/>
              </a:rPr>
              <a:t>cittadinanza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i="1" spc="-30" dirty="0">
                <a:latin typeface="Times New Roman"/>
                <a:cs typeface="Times New Roman"/>
              </a:rPr>
              <a:t>att</a:t>
            </a:r>
            <a:r>
              <a:rPr sz="2400" i="1" spc="-65" dirty="0">
                <a:latin typeface="Times New Roman"/>
                <a:cs typeface="Times New Roman"/>
              </a:rPr>
              <a:t>i</a:t>
            </a:r>
            <a:r>
              <a:rPr sz="2400" i="1" spc="-70" dirty="0">
                <a:latin typeface="Times New Roman"/>
                <a:cs typeface="Times New Roman"/>
              </a:rPr>
              <a:t>va</a:t>
            </a:r>
            <a:r>
              <a:rPr sz="2400" i="1" spc="-30" dirty="0">
                <a:latin typeface="Times New Roman"/>
                <a:cs typeface="Times New Roman"/>
              </a:rPr>
              <a:t> </a:t>
            </a:r>
            <a:r>
              <a:rPr sz="2400" i="1" spc="-190" dirty="0">
                <a:latin typeface="Times New Roman"/>
                <a:cs typeface="Times New Roman"/>
              </a:rPr>
              <a:t>e</a:t>
            </a:r>
            <a:r>
              <a:rPr sz="2400" i="1" spc="-50" dirty="0">
                <a:latin typeface="Times New Roman"/>
                <a:cs typeface="Times New Roman"/>
              </a:rPr>
              <a:t> </a:t>
            </a:r>
            <a:r>
              <a:rPr sz="2400" i="1" spc="-135" dirty="0">
                <a:latin typeface="Times New Roman"/>
                <a:cs typeface="Times New Roman"/>
              </a:rPr>
              <a:t>con</a:t>
            </a:r>
            <a:r>
              <a:rPr sz="2400" i="1" spc="-105" dirty="0">
                <a:latin typeface="Times New Roman"/>
                <a:cs typeface="Times New Roman"/>
              </a:rPr>
              <a:t>s</a:t>
            </a:r>
            <a:r>
              <a:rPr sz="2400" i="1" spc="-120" dirty="0">
                <a:latin typeface="Times New Roman"/>
                <a:cs typeface="Times New Roman"/>
              </a:rPr>
              <a:t>apevole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4411" y="353568"/>
            <a:ext cx="2045208" cy="20970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73505" y="764489"/>
            <a:ext cx="38163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95" dirty="0">
                <a:solidFill>
                  <a:srgbClr val="000000"/>
                </a:solidFill>
                <a:latin typeface="Georgia"/>
                <a:cs typeface="Georgia"/>
              </a:rPr>
              <a:t>PROGETTO</a:t>
            </a:r>
            <a:r>
              <a:rPr b="0" spc="-2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b="0" spc="150" dirty="0">
                <a:solidFill>
                  <a:srgbClr val="000000"/>
                </a:solidFill>
                <a:latin typeface="Georgia"/>
                <a:cs typeface="Georgia"/>
              </a:rPr>
              <a:t>ESCAC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8995" y="2941320"/>
            <a:ext cx="3168396" cy="316839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863721" y="5296306"/>
            <a:ext cx="50031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65" dirty="0">
                <a:latin typeface="Georgia"/>
                <a:cs typeface="Georgia"/>
              </a:rPr>
              <a:t>Il</a:t>
            </a:r>
            <a:r>
              <a:rPr sz="3200" spc="20" dirty="0">
                <a:latin typeface="Georgia"/>
                <a:cs typeface="Georgia"/>
              </a:rPr>
              <a:t> </a:t>
            </a:r>
            <a:r>
              <a:rPr sz="3200" spc="-60" dirty="0">
                <a:latin typeface="Georgia"/>
                <a:cs typeface="Georgia"/>
              </a:rPr>
              <a:t>manicomio</a:t>
            </a:r>
            <a:r>
              <a:rPr sz="3200" spc="30" dirty="0">
                <a:latin typeface="Georgia"/>
                <a:cs typeface="Georgia"/>
              </a:rPr>
              <a:t> </a:t>
            </a:r>
            <a:r>
              <a:rPr sz="3200" spc="-70" dirty="0">
                <a:latin typeface="Georgia"/>
                <a:cs typeface="Georgia"/>
              </a:rPr>
              <a:t>di</a:t>
            </a:r>
            <a:r>
              <a:rPr sz="3200" spc="25" dirty="0">
                <a:latin typeface="Georgia"/>
                <a:cs typeface="Georgia"/>
              </a:rPr>
              <a:t> </a:t>
            </a:r>
            <a:r>
              <a:rPr sz="3200" spc="-65" dirty="0">
                <a:latin typeface="Georgia"/>
                <a:cs typeface="Georgia"/>
              </a:rPr>
              <a:t>San</a:t>
            </a:r>
            <a:r>
              <a:rPr sz="3200" spc="35" dirty="0">
                <a:latin typeface="Georgia"/>
                <a:cs typeface="Georgia"/>
              </a:rPr>
              <a:t> </a:t>
            </a:r>
            <a:r>
              <a:rPr sz="3200" spc="5" dirty="0">
                <a:latin typeface="Georgia"/>
                <a:cs typeface="Georgia"/>
              </a:rPr>
              <a:t>Niccolò</a:t>
            </a:r>
            <a:endParaRPr sz="3200">
              <a:latin typeface="Georgia"/>
              <a:cs typeface="Georgi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23588" y="2868167"/>
            <a:ext cx="3392423" cy="24109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1088" y="1091565"/>
            <a:ext cx="36912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latin typeface="Georgia"/>
                <a:cs typeface="Georgia"/>
              </a:rPr>
              <a:t>VISITA </a:t>
            </a:r>
            <a:r>
              <a:rPr sz="1800" spc="135" dirty="0">
                <a:latin typeface="Georgia"/>
                <a:cs typeface="Georgia"/>
              </a:rPr>
              <a:t>AL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45" dirty="0">
                <a:latin typeface="Georgia"/>
                <a:cs typeface="Georgia"/>
              </a:rPr>
              <a:t>MUSEO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40" dirty="0">
                <a:latin typeface="Georgia"/>
                <a:cs typeface="Georgia"/>
              </a:rPr>
              <a:t>ANATOMICO.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6492" y="0"/>
            <a:ext cx="8891270" cy="6858000"/>
            <a:chOff x="126492" y="0"/>
            <a:chExt cx="889127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09715" y="460248"/>
              <a:ext cx="2499360" cy="29687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532" y="3106166"/>
              <a:ext cx="5735914" cy="37518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8383" y="1993392"/>
              <a:ext cx="6047232" cy="28712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43699" y="3730751"/>
              <a:ext cx="2273807" cy="31272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492" y="0"/>
              <a:ext cx="1671827" cy="17129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8717" y="760857"/>
            <a:ext cx="4366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latin typeface="Georgia"/>
                <a:cs typeface="Georgia"/>
              </a:rPr>
              <a:t>VISITA </a:t>
            </a:r>
            <a:r>
              <a:rPr sz="1800" spc="135" dirty="0">
                <a:latin typeface="Georgia"/>
                <a:cs typeface="Georgia"/>
              </a:rPr>
              <a:t>AL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45" dirty="0">
                <a:latin typeface="Georgia"/>
                <a:cs typeface="Georgia"/>
              </a:rPr>
              <a:t>MUSEO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30" dirty="0">
                <a:latin typeface="Georgia"/>
                <a:cs typeface="Georgia"/>
              </a:rPr>
              <a:t>DEI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20" dirty="0">
                <a:latin typeface="Georgia"/>
                <a:cs typeface="Georgia"/>
              </a:rPr>
              <a:t>FISIOCRITICI</a:t>
            </a:r>
            <a:r>
              <a:rPr sz="1800" spc="40" dirty="0">
                <a:latin typeface="Georgia"/>
                <a:cs typeface="Georgia"/>
              </a:rPr>
              <a:t> </a:t>
            </a:r>
            <a:r>
              <a:rPr sz="1800" spc="20" dirty="0">
                <a:latin typeface="Georgia"/>
                <a:cs typeface="Georgia"/>
              </a:rPr>
              <a:t>E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95" dirty="0">
                <a:latin typeface="Georgia"/>
                <a:cs typeface="Georgia"/>
              </a:rPr>
              <a:t>DELLA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45" dirty="0">
                <a:latin typeface="Georgia"/>
                <a:cs typeface="Georgia"/>
              </a:rPr>
              <a:t>STRUMENTARIA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80" dirty="0">
                <a:latin typeface="Georgia"/>
                <a:cs typeface="Georgia"/>
              </a:rPr>
              <a:t>MEDICA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520" y="266700"/>
            <a:ext cx="1647444" cy="27813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043939" y="39623"/>
            <a:ext cx="7976870" cy="6762115"/>
            <a:chOff x="1043939" y="39623"/>
            <a:chExt cx="7976870" cy="67621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81087" y="39623"/>
              <a:ext cx="1670303" cy="17129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13659" y="1706879"/>
              <a:ext cx="5859780" cy="26822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83680" y="3048000"/>
              <a:ext cx="2436876" cy="36606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3939" y="4529326"/>
              <a:ext cx="3032760" cy="22722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2231" y="251459"/>
            <a:ext cx="1670304" cy="17129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4317" y="5271338"/>
            <a:ext cx="7696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95" dirty="0">
                <a:latin typeface="Arial MT"/>
                <a:cs typeface="Arial MT"/>
              </a:rPr>
              <a:t>“</a:t>
            </a:r>
            <a:r>
              <a:rPr sz="1800" i="1" spc="-30" dirty="0">
                <a:latin typeface="Times New Roman"/>
                <a:cs typeface="Times New Roman"/>
              </a:rPr>
              <a:t>Chi </a:t>
            </a:r>
            <a:r>
              <a:rPr sz="1800" i="1" spc="-145" dirty="0">
                <a:latin typeface="Times New Roman"/>
                <a:cs typeface="Times New Roman"/>
              </a:rPr>
              <a:t>è</a:t>
            </a:r>
            <a:r>
              <a:rPr sz="1800" i="1" spc="-30" dirty="0">
                <a:latin typeface="Times New Roman"/>
                <a:cs typeface="Times New Roman"/>
              </a:rPr>
              <a:t> </a:t>
            </a:r>
            <a:r>
              <a:rPr sz="1800" i="1" spc="-15" dirty="0">
                <a:latin typeface="Times New Roman"/>
                <a:cs typeface="Times New Roman"/>
              </a:rPr>
              <a:t>i</a:t>
            </a:r>
            <a:r>
              <a:rPr sz="1800" i="1" spc="-50" dirty="0">
                <a:latin typeface="Times New Roman"/>
                <a:cs typeface="Times New Roman"/>
              </a:rPr>
              <a:t>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9022" y="5271338"/>
            <a:ext cx="675703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10" dirty="0">
                <a:latin typeface="Times New Roman"/>
                <a:cs typeface="Times New Roman"/>
              </a:rPr>
              <a:t>colpevole?</a:t>
            </a:r>
            <a:r>
              <a:rPr sz="1800" i="1" spc="-125" dirty="0">
                <a:latin typeface="Times New Roman"/>
                <a:cs typeface="Times New Roman"/>
              </a:rPr>
              <a:t> </a:t>
            </a:r>
            <a:r>
              <a:rPr sz="1800" i="1" spc="-70" dirty="0">
                <a:latin typeface="Times New Roman"/>
                <a:cs typeface="Times New Roman"/>
              </a:rPr>
              <a:t>Tecniche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spc="-75" dirty="0">
                <a:latin typeface="Times New Roman"/>
                <a:cs typeface="Times New Roman"/>
              </a:rPr>
              <a:t>molecolari</a:t>
            </a:r>
            <a:r>
              <a:rPr sz="1800" i="1" spc="-35" dirty="0">
                <a:latin typeface="Times New Roman"/>
                <a:cs typeface="Times New Roman"/>
              </a:rPr>
              <a:t> </a:t>
            </a:r>
            <a:r>
              <a:rPr sz="1800" i="1" spc="-105" dirty="0">
                <a:latin typeface="Times New Roman"/>
                <a:cs typeface="Times New Roman"/>
              </a:rPr>
              <a:t>per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spc="-55" dirty="0">
                <a:latin typeface="Times New Roman"/>
                <a:cs typeface="Times New Roman"/>
              </a:rPr>
              <a:t>la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spc="-65" dirty="0">
                <a:latin typeface="Times New Roman"/>
                <a:cs typeface="Times New Roman"/>
              </a:rPr>
              <a:t>ricostruzione</a:t>
            </a:r>
            <a:r>
              <a:rPr sz="1800" i="1" spc="-20" dirty="0">
                <a:latin typeface="Times New Roman"/>
                <a:cs typeface="Times New Roman"/>
              </a:rPr>
              <a:t> </a:t>
            </a:r>
            <a:r>
              <a:rPr sz="1800" i="1" spc="-80" dirty="0">
                <a:latin typeface="Times New Roman"/>
                <a:cs typeface="Times New Roman"/>
              </a:rPr>
              <a:t>del</a:t>
            </a:r>
            <a:r>
              <a:rPr sz="1800" i="1" spc="-25" dirty="0">
                <a:latin typeface="Times New Roman"/>
                <a:cs typeface="Times New Roman"/>
              </a:rPr>
              <a:t> </a:t>
            </a:r>
            <a:r>
              <a:rPr sz="1800" i="1" spc="-80" dirty="0">
                <a:latin typeface="Times New Roman"/>
                <a:cs typeface="Times New Roman"/>
              </a:rPr>
              <a:t>profilo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spc="-95" dirty="0">
                <a:latin typeface="Times New Roman"/>
                <a:cs typeface="Times New Roman"/>
              </a:rPr>
              <a:t>genetico</a:t>
            </a:r>
            <a:r>
              <a:rPr sz="1800" i="1" spc="-35" dirty="0">
                <a:latin typeface="Times New Roman"/>
                <a:cs typeface="Times New Roman"/>
              </a:rPr>
              <a:t> </a:t>
            </a:r>
            <a:r>
              <a:rPr sz="1800" i="1" spc="-40" dirty="0">
                <a:latin typeface="Times New Roman"/>
                <a:cs typeface="Times New Roman"/>
              </a:rPr>
              <a:t>umano”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2303" y="6231432"/>
            <a:ext cx="79095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5" dirty="0">
                <a:latin typeface="Times New Roman"/>
                <a:cs typeface="Times New Roman"/>
              </a:rPr>
              <a:t>“Gli</a:t>
            </a:r>
            <a:r>
              <a:rPr sz="1800" i="1" spc="-20" dirty="0">
                <a:latin typeface="Times New Roman"/>
                <a:cs typeface="Times New Roman"/>
              </a:rPr>
              <a:t> </a:t>
            </a:r>
            <a:r>
              <a:rPr sz="1800" i="1" spc="-45" dirty="0">
                <a:latin typeface="Times New Roman"/>
                <a:cs typeface="Times New Roman"/>
              </a:rPr>
              <a:t>insetti</a:t>
            </a:r>
            <a:r>
              <a:rPr sz="1800" i="1" spc="-20" dirty="0">
                <a:latin typeface="Times New Roman"/>
                <a:cs typeface="Times New Roman"/>
              </a:rPr>
              <a:t> </a:t>
            </a:r>
            <a:r>
              <a:rPr sz="1800" i="1" spc="-60" dirty="0">
                <a:latin typeface="Times New Roman"/>
                <a:cs typeface="Times New Roman"/>
              </a:rPr>
              <a:t>dell’ambiente</a:t>
            </a:r>
            <a:r>
              <a:rPr sz="1800" i="1" spc="-20" dirty="0">
                <a:latin typeface="Times New Roman"/>
                <a:cs typeface="Times New Roman"/>
              </a:rPr>
              <a:t> </a:t>
            </a:r>
            <a:r>
              <a:rPr sz="1800" i="1" spc="-100" dirty="0">
                <a:latin typeface="Times New Roman"/>
                <a:cs typeface="Times New Roman"/>
              </a:rPr>
              <a:t>costiero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spc="-70" dirty="0">
                <a:latin typeface="Times New Roman"/>
                <a:cs typeface="Times New Roman"/>
              </a:rPr>
              <a:t>della</a:t>
            </a:r>
            <a:r>
              <a:rPr sz="1800" i="1" spc="-30" dirty="0">
                <a:latin typeface="Times New Roman"/>
                <a:cs typeface="Times New Roman"/>
              </a:rPr>
              <a:t> </a:t>
            </a:r>
            <a:r>
              <a:rPr sz="1800" i="1" spc="-40" dirty="0">
                <a:latin typeface="Times New Roman"/>
                <a:cs typeface="Times New Roman"/>
              </a:rPr>
              <a:t>Maremma:</a:t>
            </a:r>
            <a:r>
              <a:rPr sz="1800" i="1" spc="-20" dirty="0">
                <a:latin typeface="Times New Roman"/>
                <a:cs typeface="Times New Roman"/>
              </a:rPr>
              <a:t> </a:t>
            </a:r>
            <a:r>
              <a:rPr sz="1800" i="1" spc="-65" dirty="0">
                <a:latin typeface="Times New Roman"/>
                <a:cs typeface="Times New Roman"/>
              </a:rPr>
              <a:t>biodiversità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spc="-70" dirty="0">
                <a:latin typeface="Times New Roman"/>
                <a:cs typeface="Times New Roman"/>
              </a:rPr>
              <a:t>entomologica</a:t>
            </a:r>
            <a:r>
              <a:rPr sz="1800" i="1" spc="-50" dirty="0">
                <a:latin typeface="Times New Roman"/>
                <a:cs typeface="Times New Roman"/>
              </a:rPr>
              <a:t> </a:t>
            </a:r>
            <a:r>
              <a:rPr sz="1800" i="1" spc="-145" dirty="0">
                <a:latin typeface="Times New Roman"/>
                <a:cs typeface="Times New Roman"/>
              </a:rPr>
              <a:t>e</a:t>
            </a:r>
            <a:r>
              <a:rPr sz="1800" i="1" spc="35" dirty="0">
                <a:latin typeface="Times New Roman"/>
                <a:cs typeface="Times New Roman"/>
              </a:rPr>
              <a:t> </a:t>
            </a:r>
            <a:r>
              <a:rPr sz="1800" i="1" spc="-70" dirty="0">
                <a:latin typeface="Times New Roman"/>
                <a:cs typeface="Times New Roman"/>
              </a:rPr>
              <a:t>Barcoding”.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45484" y="1000505"/>
            <a:ext cx="2240280" cy="725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0">
              <a:lnSpc>
                <a:spcPts val="3354"/>
              </a:lnSpc>
              <a:spcBef>
                <a:spcPts val="95"/>
              </a:spcBef>
              <a:tabLst>
                <a:tab pos="1459230" algn="l"/>
              </a:tabLst>
            </a:pPr>
            <a:r>
              <a:rPr sz="2800" spc="-110" dirty="0">
                <a:solidFill>
                  <a:srgbClr val="FF0000"/>
                </a:solidFill>
              </a:rPr>
              <a:t>CORSI	</a:t>
            </a:r>
            <a:r>
              <a:rPr sz="2800" spc="-185" dirty="0">
                <a:solidFill>
                  <a:srgbClr val="FF0000"/>
                </a:solidFill>
              </a:rPr>
              <a:t>PLS</a:t>
            </a:r>
            <a:endParaRPr sz="2800"/>
          </a:p>
          <a:p>
            <a:pPr marL="12700">
              <a:lnSpc>
                <a:spcPts val="2155"/>
              </a:lnSpc>
            </a:pPr>
            <a:r>
              <a:rPr sz="1800" b="0" i="1" spc="-55" dirty="0">
                <a:solidFill>
                  <a:srgbClr val="000000"/>
                </a:solidFill>
                <a:latin typeface="Times New Roman"/>
                <a:cs typeface="Times New Roman"/>
              </a:rPr>
              <a:t>Piano</a:t>
            </a:r>
            <a:r>
              <a:rPr sz="1800" b="0" i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1" spc="-70" dirty="0">
                <a:solidFill>
                  <a:srgbClr val="000000"/>
                </a:solidFill>
                <a:latin typeface="Times New Roman"/>
                <a:cs typeface="Times New Roman"/>
              </a:rPr>
              <a:t>Lauree</a:t>
            </a:r>
            <a:r>
              <a:rPr sz="1800" b="0" i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i="1" spc="-55" dirty="0">
                <a:solidFill>
                  <a:srgbClr val="000000"/>
                </a:solidFill>
                <a:latin typeface="Times New Roman"/>
                <a:cs typeface="Times New Roman"/>
              </a:rPr>
              <a:t>Scientifiche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7115" y="2130044"/>
            <a:ext cx="76955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40" dirty="0">
                <a:solidFill>
                  <a:srgbClr val="FF0000"/>
                </a:solidFill>
                <a:latin typeface="Georgia"/>
                <a:cs typeface="Georgia"/>
              </a:rPr>
              <a:t>Svolti</a:t>
            </a:r>
            <a:r>
              <a:rPr sz="2000" b="1" spc="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b="1" spc="-215" dirty="0">
                <a:solidFill>
                  <a:srgbClr val="FF0000"/>
                </a:solidFill>
                <a:latin typeface="Georgia"/>
                <a:cs typeface="Georgia"/>
              </a:rPr>
              <a:t>presso</a:t>
            </a:r>
            <a:r>
              <a:rPr sz="2000" b="1" spc="-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b="1" spc="-80" dirty="0">
                <a:solidFill>
                  <a:srgbClr val="FF0000"/>
                </a:solidFill>
                <a:latin typeface="Georgia"/>
                <a:cs typeface="Georgia"/>
              </a:rPr>
              <a:t>i</a:t>
            </a:r>
            <a:r>
              <a:rPr sz="2000" b="1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b="1" spc="-190" dirty="0">
                <a:solidFill>
                  <a:srgbClr val="FF0000"/>
                </a:solidFill>
                <a:latin typeface="Georgia"/>
                <a:cs typeface="Georgia"/>
              </a:rPr>
              <a:t>nostri</a:t>
            </a:r>
            <a:r>
              <a:rPr sz="2000" b="1" spc="4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b="1" spc="-190" dirty="0">
                <a:solidFill>
                  <a:srgbClr val="FF0000"/>
                </a:solidFill>
                <a:latin typeface="Georgia"/>
                <a:cs typeface="Georgia"/>
              </a:rPr>
              <a:t>laboratori</a:t>
            </a:r>
            <a:r>
              <a:rPr sz="2000" b="1" spc="5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b="1" spc="-215" dirty="0">
                <a:solidFill>
                  <a:srgbClr val="FF0000"/>
                </a:solidFill>
                <a:latin typeface="Georgia"/>
                <a:cs typeface="Georgia"/>
              </a:rPr>
              <a:t>da</a:t>
            </a:r>
            <a:r>
              <a:rPr sz="2000" b="1" spc="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b="1" spc="-190" dirty="0">
                <a:solidFill>
                  <a:srgbClr val="FF0000"/>
                </a:solidFill>
                <a:latin typeface="Georgia"/>
                <a:cs typeface="Georgia"/>
              </a:rPr>
              <a:t>ricercatori</a:t>
            </a:r>
            <a:r>
              <a:rPr sz="2000" b="1" spc="6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b="1" spc="-145" dirty="0">
                <a:solidFill>
                  <a:srgbClr val="FF0000"/>
                </a:solidFill>
                <a:latin typeface="Georgia"/>
                <a:cs typeface="Georgia"/>
              </a:rPr>
              <a:t>dell’Università</a:t>
            </a:r>
            <a:r>
              <a:rPr sz="2000" b="1" spc="-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b="1" spc="-160" dirty="0">
                <a:solidFill>
                  <a:srgbClr val="FF0000"/>
                </a:solidFill>
                <a:latin typeface="Georgia"/>
                <a:cs typeface="Georgia"/>
              </a:rPr>
              <a:t>di</a:t>
            </a:r>
            <a:r>
              <a:rPr sz="2000" b="1" spc="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b="1" spc="-190" dirty="0">
                <a:solidFill>
                  <a:srgbClr val="FF0000"/>
                </a:solidFill>
                <a:latin typeface="Georgia"/>
                <a:cs typeface="Georgia"/>
              </a:rPr>
              <a:t>Siena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1276" y="3445205"/>
            <a:ext cx="8284209" cy="1184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65" dirty="0">
                <a:latin typeface="Times New Roman"/>
                <a:cs typeface="Times New Roman"/>
              </a:rPr>
              <a:t>“Sicurezza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i="1" spc="-145" dirty="0">
                <a:latin typeface="Times New Roman"/>
                <a:cs typeface="Times New Roman"/>
              </a:rPr>
              <a:t>e</a:t>
            </a:r>
            <a:r>
              <a:rPr sz="1800" i="1" spc="-20" dirty="0">
                <a:latin typeface="Times New Roman"/>
                <a:cs typeface="Times New Roman"/>
              </a:rPr>
              <a:t> </a:t>
            </a:r>
            <a:r>
              <a:rPr sz="1800" i="1" spc="-65" dirty="0">
                <a:latin typeface="Times New Roman"/>
                <a:cs typeface="Times New Roman"/>
              </a:rPr>
              <a:t>tracciabilità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i="1" spc="-65" dirty="0">
                <a:latin typeface="Times New Roman"/>
                <a:cs typeface="Times New Roman"/>
              </a:rPr>
              <a:t>alimentare: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spc="-50" dirty="0">
                <a:latin typeface="Times New Roman"/>
                <a:cs typeface="Times New Roman"/>
              </a:rPr>
              <a:t>Fish</a:t>
            </a:r>
            <a:r>
              <a:rPr sz="1800" i="1" spc="-105" dirty="0">
                <a:latin typeface="Times New Roman"/>
                <a:cs typeface="Times New Roman"/>
              </a:rPr>
              <a:t> </a:t>
            </a:r>
            <a:r>
              <a:rPr sz="1800" i="1" spc="-60" dirty="0">
                <a:latin typeface="Times New Roman"/>
                <a:cs typeface="Times New Roman"/>
              </a:rPr>
              <a:t>Track”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Times New Roman"/>
              <a:cs typeface="Times New Roman"/>
            </a:endParaRPr>
          </a:p>
          <a:p>
            <a:pPr marL="1883410">
              <a:lnSpc>
                <a:spcPct val="100000"/>
              </a:lnSpc>
            </a:pPr>
            <a:r>
              <a:rPr sz="1800" i="1" spc="-85" dirty="0">
                <a:latin typeface="Times New Roman"/>
                <a:cs typeface="Times New Roman"/>
              </a:rPr>
              <a:t>«Dalla</a:t>
            </a:r>
            <a:r>
              <a:rPr sz="1800" i="1" spc="-20" dirty="0">
                <a:latin typeface="Times New Roman"/>
                <a:cs typeface="Times New Roman"/>
              </a:rPr>
              <a:t> </a:t>
            </a:r>
            <a:r>
              <a:rPr sz="1800" i="1" spc="-60" dirty="0">
                <a:latin typeface="Times New Roman"/>
                <a:cs typeface="Times New Roman"/>
              </a:rPr>
              <a:t>stalla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spc="-60" dirty="0">
                <a:latin typeface="Times New Roman"/>
                <a:cs typeface="Times New Roman"/>
              </a:rPr>
              <a:t>al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spc="5" dirty="0">
                <a:latin typeface="Times New Roman"/>
                <a:cs typeface="Times New Roman"/>
              </a:rPr>
              <a:t>DNA:</a:t>
            </a:r>
            <a:r>
              <a:rPr sz="1800" i="1" spc="-25" dirty="0">
                <a:latin typeface="Times New Roman"/>
                <a:cs typeface="Times New Roman"/>
              </a:rPr>
              <a:t> </a:t>
            </a:r>
            <a:r>
              <a:rPr sz="1800" i="1" spc="-65" dirty="0">
                <a:latin typeface="Times New Roman"/>
                <a:cs typeface="Times New Roman"/>
              </a:rPr>
              <a:t>tracciabilità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i="1" spc="-90" dirty="0">
                <a:latin typeface="Times New Roman"/>
                <a:cs typeface="Times New Roman"/>
              </a:rPr>
              <a:t>molecolare</a:t>
            </a:r>
            <a:r>
              <a:rPr sz="1800" i="1" spc="-40" dirty="0">
                <a:latin typeface="Times New Roman"/>
                <a:cs typeface="Times New Roman"/>
              </a:rPr>
              <a:t> </a:t>
            </a:r>
            <a:r>
              <a:rPr sz="1800" i="1" spc="-65" dirty="0">
                <a:latin typeface="Times New Roman"/>
                <a:cs typeface="Times New Roman"/>
              </a:rPr>
              <a:t>dei</a:t>
            </a:r>
            <a:r>
              <a:rPr sz="1800" i="1" spc="-20" dirty="0">
                <a:latin typeface="Times New Roman"/>
                <a:cs typeface="Times New Roman"/>
              </a:rPr>
              <a:t> </a:t>
            </a:r>
            <a:r>
              <a:rPr sz="1800" i="1" spc="-60" dirty="0">
                <a:latin typeface="Times New Roman"/>
                <a:cs typeface="Times New Roman"/>
              </a:rPr>
              <a:t>prodotti</a:t>
            </a:r>
            <a:r>
              <a:rPr sz="1800" i="1" spc="-25" dirty="0">
                <a:latin typeface="Times New Roman"/>
                <a:cs typeface="Times New Roman"/>
              </a:rPr>
              <a:t> </a:t>
            </a:r>
            <a:r>
              <a:rPr sz="1800" i="1" spc="-65" dirty="0">
                <a:latin typeface="Times New Roman"/>
                <a:cs typeface="Times New Roman"/>
              </a:rPr>
              <a:t>lattiero</a:t>
            </a:r>
            <a:r>
              <a:rPr sz="1800" i="1" spc="-35" dirty="0">
                <a:latin typeface="Times New Roman"/>
                <a:cs typeface="Times New Roman"/>
              </a:rPr>
              <a:t> </a:t>
            </a:r>
            <a:r>
              <a:rPr sz="1800" i="1" spc="-125" dirty="0">
                <a:latin typeface="Times New Roman"/>
                <a:cs typeface="Times New Roman"/>
              </a:rPr>
              <a:t>caseari»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66588" y="2532888"/>
            <a:ext cx="2055875" cy="153923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492" y="128015"/>
            <a:ext cx="2164080" cy="221741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16707" y="1184147"/>
            <a:ext cx="4515612" cy="542391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4810">
              <a:lnSpc>
                <a:spcPct val="100000"/>
              </a:lnSpc>
              <a:spcBef>
                <a:spcPts val="105"/>
              </a:spcBef>
            </a:pPr>
            <a:r>
              <a:rPr spc="-250" dirty="0"/>
              <a:t>Sta</a:t>
            </a:r>
            <a:r>
              <a:rPr spc="-310" dirty="0"/>
              <a:t>g</a:t>
            </a:r>
            <a:r>
              <a:rPr spc="-330" dirty="0"/>
              <a:t>e</a:t>
            </a:r>
            <a:r>
              <a:rPr spc="-15" dirty="0"/>
              <a:t> </a:t>
            </a:r>
            <a:r>
              <a:rPr spc="-265" dirty="0"/>
              <a:t>esti</a:t>
            </a:r>
            <a:r>
              <a:rPr spc="-235" dirty="0"/>
              <a:t>v</a:t>
            </a:r>
            <a:r>
              <a:rPr spc="-270" dirty="0"/>
              <a:t>o</a:t>
            </a:r>
            <a:r>
              <a:rPr spc="5" dirty="0"/>
              <a:t> </a:t>
            </a:r>
            <a:r>
              <a:rPr spc="-305" dirty="0"/>
              <a:t>a</a:t>
            </a:r>
            <a:r>
              <a:rPr spc="-10" dirty="0"/>
              <a:t> </a:t>
            </a:r>
            <a:r>
              <a:rPr spc="-200" dirty="0"/>
              <a:t>Nic</a:t>
            </a:r>
            <a:r>
              <a:rPr spc="-175" dirty="0"/>
              <a:t>c</a:t>
            </a:r>
            <a:r>
              <a:rPr spc="-225" dirty="0"/>
              <a:t>ioleta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327403"/>
            <a:ext cx="4049267" cy="112776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00227" y="137160"/>
            <a:ext cx="8844280" cy="6638925"/>
            <a:chOff x="300227" y="137160"/>
            <a:chExt cx="8844280" cy="66389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227" y="2834639"/>
              <a:ext cx="4728972" cy="394106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6239" y="137160"/>
              <a:ext cx="4937760" cy="37017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EA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9644" y="2135123"/>
            <a:ext cx="6708775" cy="4723130"/>
            <a:chOff x="199644" y="2135123"/>
            <a:chExt cx="6708775" cy="47231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644" y="2135123"/>
              <a:ext cx="3354324" cy="44668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5283" y="4367783"/>
              <a:ext cx="3493008" cy="249021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11252" y="30480"/>
            <a:ext cx="9032875" cy="6827520"/>
            <a:chOff x="111252" y="30480"/>
            <a:chExt cx="9032875" cy="682752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252" y="30480"/>
              <a:ext cx="6092952" cy="18851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40252" y="1690115"/>
              <a:ext cx="5327904" cy="37063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26252" y="525767"/>
              <a:ext cx="2684526" cy="36196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20663" y="520446"/>
              <a:ext cx="2664714" cy="34264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11723" y="1074407"/>
              <a:ext cx="3640074" cy="36196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05628" y="1069085"/>
              <a:ext cx="3621913" cy="34264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70192" y="4632959"/>
              <a:ext cx="2273807" cy="22250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77184"/>
            <a:ext cx="6527291" cy="333603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77392" y="286511"/>
            <a:ext cx="6929120" cy="540385"/>
            <a:chOff x="777392" y="286511"/>
            <a:chExt cx="6929120" cy="54038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6384" y="295655"/>
              <a:ext cx="6919722" cy="5311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392" y="286511"/>
              <a:ext cx="6896582" cy="50952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7263" y="1397508"/>
            <a:ext cx="3339084" cy="250698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52059" y="1886711"/>
            <a:ext cx="4091940" cy="315772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5968" y="65531"/>
            <a:ext cx="8638540" cy="6517005"/>
            <a:chOff x="505968" y="65531"/>
            <a:chExt cx="8638540" cy="65170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8295" y="2331720"/>
              <a:ext cx="6775704" cy="42504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968" y="65531"/>
              <a:ext cx="5768339" cy="30281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53" y="19551"/>
            <a:ext cx="10660647" cy="74395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4612" y="605484"/>
            <a:ext cx="7885888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it-IT" sz="6000" b="0" i="1" spc="180" dirty="0">
                <a:solidFill>
                  <a:srgbClr val="252525"/>
                </a:solidFill>
                <a:latin typeface="Times New Roman"/>
                <a:cs typeface="Times New Roman"/>
              </a:rPr>
              <a:t>PCTO</a:t>
            </a:r>
            <a:endParaRPr sz="6000" b="0" i="1" spc="85" dirty="0">
              <a:solidFill>
                <a:srgbClr val="252525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7086" y="2388487"/>
            <a:ext cx="8417814" cy="34374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endParaRPr lang="it-IT" sz="3200" i="1" spc="65" dirty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endParaRPr lang="it-IT" sz="3200" i="1" spc="65" dirty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endParaRPr lang="it-IT" sz="3200" i="1" spc="65" dirty="0">
              <a:solidFill>
                <a:srgbClr val="404040"/>
              </a:solidFill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3200" i="1" spc="65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3200" i="1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i="1" spc="-210" dirty="0">
                <a:solidFill>
                  <a:srgbClr val="404040"/>
                </a:solidFill>
                <a:latin typeface="Times New Roman"/>
                <a:cs typeface="Times New Roman"/>
              </a:rPr>
              <a:t>per</a:t>
            </a:r>
            <a:r>
              <a:rPr sz="3200" i="1" spc="-200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3200" i="1" spc="-215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3200" i="1" spc="-12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3200" i="1" spc="-140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sz="3200" i="1" spc="-100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3200" i="1" spc="-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i="1" spc="-195" dirty="0">
                <a:solidFill>
                  <a:srgbClr val="404040"/>
                </a:solidFill>
                <a:latin typeface="Times New Roman"/>
                <a:cs typeface="Times New Roman"/>
              </a:rPr>
              <a:t>pe</a:t>
            </a:r>
            <a:r>
              <a:rPr sz="32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3200" i="1" spc="-5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i="1" spc="-285" dirty="0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sz="3200" i="1" spc="-55" dirty="0">
                <a:solidFill>
                  <a:srgbClr val="404040"/>
                </a:solidFill>
                <a:latin typeface="Times New Roman"/>
                <a:cs typeface="Times New Roman"/>
              </a:rPr>
              <a:t>li</a:t>
            </a:r>
            <a:r>
              <a:rPr sz="3200" i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i="1" u="heavy" spc="-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Istitut</a:t>
            </a:r>
            <a:r>
              <a:rPr sz="3200" i="1" u="heavy" spc="-2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3200" i="1" u="heavy" spc="-2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16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3200" i="1" u="heavy" spc="-27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3200" i="1" u="heavy" spc="-26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3200" i="1" u="heavy" spc="-7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nici</a:t>
            </a:r>
            <a:r>
              <a:rPr sz="3200" i="1" spc="-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i="1" spc="-114" dirty="0">
                <a:solidFill>
                  <a:srgbClr val="404040"/>
                </a:solidFill>
                <a:latin typeface="Times New Roman"/>
                <a:cs typeface="Times New Roman"/>
              </a:rPr>
              <a:t>devono  </a:t>
            </a:r>
            <a:r>
              <a:rPr sz="32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ass</a:t>
            </a:r>
            <a:r>
              <a:rPr sz="3200" i="1" spc="-114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3200" i="1" spc="-155" dirty="0">
                <a:solidFill>
                  <a:srgbClr val="404040"/>
                </a:solidFill>
                <a:latin typeface="Times New Roman"/>
                <a:cs typeface="Times New Roman"/>
              </a:rPr>
              <a:t>cu</a:t>
            </a:r>
            <a:r>
              <a:rPr sz="3200" i="1" spc="-175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3200" i="1" spc="-16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3200" i="1" spc="-175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3200" i="1" spc="-254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3200" i="1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200" i="1" spc="-85" dirty="0">
                <a:solidFill>
                  <a:srgbClr val="404040"/>
                </a:solidFill>
                <a:latin typeface="Times New Roman"/>
                <a:cs typeface="Times New Roman"/>
              </a:rPr>
              <a:t>almeno</a:t>
            </a:r>
            <a:endParaRPr sz="3200" dirty="0">
              <a:latin typeface="Times New Roman"/>
              <a:cs typeface="Times New Roman"/>
            </a:endParaRPr>
          </a:p>
          <a:p>
            <a:pPr marL="3810" algn="ctr">
              <a:lnSpc>
                <a:spcPct val="100000"/>
              </a:lnSpc>
              <a:spcBef>
                <a:spcPts val="2440"/>
              </a:spcBef>
            </a:pPr>
            <a:r>
              <a:rPr sz="4000" b="1" spc="-350" dirty="0">
                <a:solidFill>
                  <a:srgbClr val="FF0000"/>
                </a:solidFill>
                <a:latin typeface="Georgia"/>
                <a:cs typeface="Georgia"/>
              </a:rPr>
              <a:t>150</a:t>
            </a:r>
            <a:r>
              <a:rPr sz="4000" b="1" spc="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4000" b="1" spc="-430" dirty="0">
                <a:solidFill>
                  <a:srgbClr val="FF0000"/>
                </a:solidFill>
                <a:latin typeface="Georgia"/>
                <a:cs typeface="Georgia"/>
              </a:rPr>
              <a:t>ore</a:t>
            </a:r>
            <a:r>
              <a:rPr sz="4000" b="1" spc="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4000" b="1" spc="-325" dirty="0">
                <a:solidFill>
                  <a:srgbClr val="FF0000"/>
                </a:solidFill>
                <a:latin typeface="Georgia"/>
                <a:cs typeface="Georgia"/>
              </a:rPr>
              <a:t>di</a:t>
            </a:r>
            <a:r>
              <a:rPr sz="4000" b="1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4000" b="1" spc="-375" dirty="0">
                <a:solidFill>
                  <a:srgbClr val="FF0000"/>
                </a:solidFill>
                <a:latin typeface="Georgia"/>
                <a:cs typeface="Georgia"/>
              </a:rPr>
              <a:t>a</a:t>
            </a:r>
            <a:r>
              <a:rPr sz="4000" b="1" spc="-220" dirty="0">
                <a:solidFill>
                  <a:srgbClr val="FF0000"/>
                </a:solidFill>
                <a:latin typeface="Georgia"/>
                <a:cs typeface="Georgia"/>
              </a:rPr>
              <a:t>t</a:t>
            </a:r>
            <a:r>
              <a:rPr sz="4000" b="1" spc="-210" dirty="0">
                <a:solidFill>
                  <a:srgbClr val="FF0000"/>
                </a:solidFill>
                <a:latin typeface="Georgia"/>
                <a:cs typeface="Georgia"/>
              </a:rPr>
              <a:t>t</a:t>
            </a:r>
            <a:r>
              <a:rPr sz="4000" b="1" spc="-250" dirty="0">
                <a:solidFill>
                  <a:srgbClr val="FF0000"/>
                </a:solidFill>
                <a:latin typeface="Georgia"/>
                <a:cs typeface="Georgia"/>
              </a:rPr>
              <a:t>i</a:t>
            </a:r>
            <a:r>
              <a:rPr sz="4000" b="1" spc="-229" dirty="0">
                <a:solidFill>
                  <a:srgbClr val="FF0000"/>
                </a:solidFill>
                <a:latin typeface="Georgia"/>
                <a:cs typeface="Georgia"/>
              </a:rPr>
              <a:t>vità</a:t>
            </a:r>
            <a:endParaRPr sz="40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09522" y="647573"/>
            <a:ext cx="6181725" cy="540385"/>
            <a:chOff x="1509522" y="647573"/>
            <a:chExt cx="6181725" cy="5403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9428" y="656844"/>
              <a:ext cx="6171438" cy="5311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9522" y="647573"/>
              <a:ext cx="6149594" cy="509524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3840" y="1514855"/>
            <a:ext cx="4692396" cy="243382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36235" y="4105655"/>
            <a:ext cx="3925823" cy="261213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1563" y="4337303"/>
            <a:ext cx="4250436" cy="22585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7167" y="2121407"/>
            <a:ext cx="2356104" cy="314553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44702" y="785240"/>
            <a:ext cx="44208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spc="35" dirty="0">
                <a:latin typeface="Times New Roman"/>
                <a:cs typeface="Times New Roman"/>
              </a:rPr>
              <a:t>I</a:t>
            </a:r>
            <a:r>
              <a:rPr sz="1800" i="1" spc="-25" dirty="0">
                <a:latin typeface="Times New Roman"/>
                <a:cs typeface="Times New Roman"/>
              </a:rPr>
              <a:t> </a:t>
            </a:r>
            <a:r>
              <a:rPr sz="1800" i="1" spc="-70" dirty="0">
                <a:latin typeface="Times New Roman"/>
                <a:cs typeface="Times New Roman"/>
              </a:rPr>
              <a:t>tecnici</a:t>
            </a:r>
            <a:r>
              <a:rPr sz="1800" i="1" spc="-35" dirty="0">
                <a:latin typeface="Times New Roman"/>
                <a:cs typeface="Times New Roman"/>
              </a:rPr>
              <a:t> </a:t>
            </a:r>
            <a:r>
              <a:rPr sz="1800" i="1" spc="-70" dirty="0">
                <a:latin typeface="Times New Roman"/>
                <a:cs typeface="Times New Roman"/>
              </a:rPr>
              <a:t>della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spc="-65" dirty="0">
                <a:latin typeface="Times New Roman"/>
                <a:cs typeface="Times New Roman"/>
              </a:rPr>
              <a:t>Diacron</a:t>
            </a:r>
            <a:r>
              <a:rPr sz="1800" i="1" spc="-20" dirty="0">
                <a:latin typeface="Times New Roman"/>
                <a:cs typeface="Times New Roman"/>
              </a:rPr>
              <a:t> </a:t>
            </a:r>
            <a:r>
              <a:rPr sz="1800" i="1" spc="-50" dirty="0">
                <a:latin typeface="Times New Roman"/>
                <a:cs typeface="Times New Roman"/>
              </a:rPr>
              <a:t>nei</a:t>
            </a:r>
            <a:r>
              <a:rPr sz="1800" i="1" spc="-25" dirty="0">
                <a:latin typeface="Times New Roman"/>
                <a:cs typeface="Times New Roman"/>
              </a:rPr>
              <a:t> </a:t>
            </a:r>
            <a:r>
              <a:rPr sz="1800" i="1" spc="-60" dirty="0">
                <a:latin typeface="Times New Roman"/>
                <a:cs typeface="Times New Roman"/>
              </a:rPr>
              <a:t>nostri</a:t>
            </a:r>
            <a:r>
              <a:rPr sz="1800" i="1" spc="-25" dirty="0">
                <a:latin typeface="Times New Roman"/>
                <a:cs typeface="Times New Roman"/>
              </a:rPr>
              <a:t> </a:t>
            </a:r>
            <a:r>
              <a:rPr sz="1800" i="1" spc="-75" dirty="0">
                <a:latin typeface="Times New Roman"/>
                <a:cs typeface="Times New Roman"/>
              </a:rPr>
              <a:t>laboratori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spc="-105" dirty="0">
                <a:latin typeface="Times New Roman"/>
                <a:cs typeface="Times New Roman"/>
              </a:rPr>
              <a:t>per</a:t>
            </a:r>
            <a:r>
              <a:rPr sz="1800" i="1" spc="-20" dirty="0">
                <a:latin typeface="Times New Roman"/>
                <a:cs typeface="Times New Roman"/>
              </a:rPr>
              <a:t> </a:t>
            </a:r>
            <a:r>
              <a:rPr sz="1800" i="1" spc="-15" dirty="0">
                <a:latin typeface="Times New Roman"/>
                <a:cs typeface="Times New Roman"/>
              </a:rPr>
              <a:t>una </a:t>
            </a:r>
            <a:r>
              <a:rPr sz="1800" i="1" spc="-434" dirty="0">
                <a:latin typeface="Times New Roman"/>
                <a:cs typeface="Times New Roman"/>
              </a:rPr>
              <a:t> </a:t>
            </a:r>
            <a:r>
              <a:rPr sz="1800" i="1" spc="-25" dirty="0">
                <a:latin typeface="Times New Roman"/>
                <a:cs typeface="Times New Roman"/>
              </a:rPr>
              <a:t>di</a:t>
            </a:r>
            <a:r>
              <a:rPr sz="1800" i="1" spc="-55" dirty="0">
                <a:latin typeface="Times New Roman"/>
                <a:cs typeface="Times New Roman"/>
              </a:rPr>
              <a:t>most</a:t>
            </a:r>
            <a:r>
              <a:rPr sz="1800" i="1" spc="-75" dirty="0">
                <a:latin typeface="Times New Roman"/>
                <a:cs typeface="Times New Roman"/>
              </a:rPr>
              <a:t>r</a:t>
            </a:r>
            <a:r>
              <a:rPr sz="1800" i="1" spc="-55" dirty="0">
                <a:latin typeface="Times New Roman"/>
                <a:cs typeface="Times New Roman"/>
              </a:rPr>
              <a:t>a</a:t>
            </a:r>
            <a:r>
              <a:rPr sz="1800" i="1" spc="-50" dirty="0">
                <a:latin typeface="Times New Roman"/>
                <a:cs typeface="Times New Roman"/>
              </a:rPr>
              <a:t>z</a:t>
            </a:r>
            <a:r>
              <a:rPr sz="1800" i="1" spc="-45" dirty="0">
                <a:latin typeface="Times New Roman"/>
                <a:cs typeface="Times New Roman"/>
              </a:rPr>
              <a:t>i</a:t>
            </a:r>
            <a:r>
              <a:rPr sz="1800" i="1" spc="-75" dirty="0">
                <a:latin typeface="Times New Roman"/>
                <a:cs typeface="Times New Roman"/>
              </a:rPr>
              <a:t>o</a:t>
            </a:r>
            <a:r>
              <a:rPr sz="1800" i="1" spc="10" dirty="0">
                <a:latin typeface="Times New Roman"/>
                <a:cs typeface="Times New Roman"/>
              </a:rPr>
              <a:t>n</a:t>
            </a:r>
            <a:r>
              <a:rPr sz="1800" i="1" spc="-145" dirty="0">
                <a:latin typeface="Times New Roman"/>
                <a:cs typeface="Times New Roman"/>
              </a:rPr>
              <a:t>e</a:t>
            </a:r>
            <a:r>
              <a:rPr sz="1800" i="1" spc="-30" dirty="0">
                <a:latin typeface="Times New Roman"/>
                <a:cs typeface="Times New Roman"/>
              </a:rPr>
              <a:t> </a:t>
            </a:r>
            <a:r>
              <a:rPr sz="1800" i="1" spc="-50" dirty="0">
                <a:latin typeface="Times New Roman"/>
                <a:cs typeface="Times New Roman"/>
              </a:rPr>
              <a:t>s</a:t>
            </a:r>
            <a:r>
              <a:rPr sz="1800" i="1" spc="-70" dirty="0">
                <a:latin typeface="Times New Roman"/>
                <a:cs typeface="Times New Roman"/>
              </a:rPr>
              <a:t>u</a:t>
            </a:r>
            <a:r>
              <a:rPr sz="1800" i="1" spc="-15" dirty="0">
                <a:latin typeface="Times New Roman"/>
                <a:cs typeface="Times New Roman"/>
              </a:rPr>
              <a:t>i</a:t>
            </a:r>
            <a:r>
              <a:rPr sz="1800" i="1" spc="-20" dirty="0">
                <a:latin typeface="Times New Roman"/>
                <a:cs typeface="Times New Roman"/>
              </a:rPr>
              <a:t> </a:t>
            </a:r>
            <a:r>
              <a:rPr sz="1800" i="1" spc="-65" dirty="0">
                <a:latin typeface="Times New Roman"/>
                <a:cs typeface="Times New Roman"/>
              </a:rPr>
              <a:t>test</a:t>
            </a:r>
            <a:r>
              <a:rPr sz="1800" i="1" spc="-25" dirty="0">
                <a:latin typeface="Times New Roman"/>
                <a:cs typeface="Times New Roman"/>
              </a:rPr>
              <a:t> </a:t>
            </a:r>
            <a:r>
              <a:rPr sz="1800" i="1" spc="-85" dirty="0">
                <a:latin typeface="Times New Roman"/>
                <a:cs typeface="Times New Roman"/>
              </a:rPr>
              <a:t>cl</a:t>
            </a:r>
            <a:r>
              <a:rPr sz="1800" i="1" spc="-60" dirty="0">
                <a:latin typeface="Times New Roman"/>
                <a:cs typeface="Times New Roman"/>
              </a:rPr>
              <a:t>i</a:t>
            </a:r>
            <a:r>
              <a:rPr sz="1800" i="1" spc="10" dirty="0">
                <a:latin typeface="Times New Roman"/>
                <a:cs typeface="Times New Roman"/>
              </a:rPr>
              <a:t>n</a:t>
            </a:r>
            <a:r>
              <a:rPr sz="1800" i="1" spc="-65" dirty="0">
                <a:latin typeface="Times New Roman"/>
                <a:cs typeface="Times New Roman"/>
              </a:rPr>
              <a:t>ici</a:t>
            </a:r>
            <a:r>
              <a:rPr sz="1800" i="1" spc="-40" dirty="0">
                <a:latin typeface="Times New Roman"/>
                <a:cs typeface="Times New Roman"/>
              </a:rPr>
              <a:t> </a:t>
            </a:r>
            <a:r>
              <a:rPr sz="1800" i="1" spc="-25" dirty="0">
                <a:latin typeface="Times New Roman"/>
                <a:cs typeface="Times New Roman"/>
              </a:rPr>
              <a:t>di</a:t>
            </a:r>
            <a:r>
              <a:rPr sz="1800" i="1" spc="-30" dirty="0">
                <a:latin typeface="Times New Roman"/>
                <a:cs typeface="Times New Roman"/>
              </a:rPr>
              <a:t> </a:t>
            </a:r>
            <a:r>
              <a:rPr sz="1800" i="1" spc="-60" dirty="0">
                <a:latin typeface="Times New Roman"/>
                <a:cs typeface="Times New Roman"/>
              </a:rPr>
              <a:t>l</a:t>
            </a:r>
            <a:r>
              <a:rPr sz="1800" i="1" spc="-100" dirty="0">
                <a:latin typeface="Times New Roman"/>
                <a:cs typeface="Times New Roman"/>
              </a:rPr>
              <a:t>o</a:t>
            </a:r>
            <a:r>
              <a:rPr sz="1800" i="1" spc="-130" dirty="0">
                <a:latin typeface="Times New Roman"/>
                <a:cs typeface="Times New Roman"/>
              </a:rPr>
              <a:t>r</a:t>
            </a:r>
            <a:r>
              <a:rPr sz="1800" i="1" spc="-114" dirty="0">
                <a:latin typeface="Times New Roman"/>
                <a:cs typeface="Times New Roman"/>
              </a:rPr>
              <a:t>o</a:t>
            </a:r>
            <a:r>
              <a:rPr sz="1800" i="1" spc="-40" dirty="0">
                <a:latin typeface="Times New Roman"/>
                <a:cs typeface="Times New Roman"/>
              </a:rPr>
              <a:t> </a:t>
            </a:r>
            <a:r>
              <a:rPr sz="1800" i="1" spc="-95" dirty="0">
                <a:latin typeface="Times New Roman"/>
                <a:cs typeface="Times New Roman"/>
              </a:rPr>
              <a:t>p</a:t>
            </a:r>
            <a:r>
              <a:rPr sz="1800" i="1" spc="-100" dirty="0">
                <a:latin typeface="Times New Roman"/>
                <a:cs typeface="Times New Roman"/>
              </a:rPr>
              <a:t>r</a:t>
            </a:r>
            <a:r>
              <a:rPr sz="1800" i="1" spc="-55" dirty="0">
                <a:latin typeface="Times New Roman"/>
                <a:cs typeface="Times New Roman"/>
              </a:rPr>
              <a:t>oduzione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908" y="1615439"/>
            <a:ext cx="5455920" cy="480974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14827" y="0"/>
            <a:ext cx="28911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30" dirty="0"/>
              <a:t>FARMACIE</a:t>
            </a:r>
            <a:endParaRPr sz="40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28515" y="4760976"/>
            <a:ext cx="3570732" cy="13243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338827"/>
            <a:ext cx="3467099" cy="251917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149096"/>
            <a:ext cx="5094731" cy="312419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420867" y="1025652"/>
            <a:ext cx="3329940" cy="3313429"/>
            <a:chOff x="5420867" y="1025652"/>
            <a:chExt cx="3329940" cy="3313429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20867" y="1025652"/>
              <a:ext cx="3329940" cy="18729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20867" y="2891028"/>
              <a:ext cx="3153156" cy="1447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3917" y="428625"/>
            <a:ext cx="10445567" cy="6917107"/>
            <a:chOff x="6097" y="308692"/>
            <a:chExt cx="9137902" cy="62033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7" y="2709898"/>
              <a:ext cx="1169259" cy="34111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07179" y="2734055"/>
              <a:ext cx="5036820" cy="37779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77415" y="308692"/>
              <a:ext cx="4230611" cy="14439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8406" y="326286"/>
              <a:ext cx="4230611" cy="1450478"/>
            </a:xfrm>
            <a:prstGeom prst="rect">
              <a:avLst/>
            </a:prstGeom>
          </p:spPr>
        </p:pic>
        <p:pic>
          <p:nvPicPr>
            <p:cNvPr id="10" name="object 4">
              <a:extLst>
                <a:ext uri="{FF2B5EF4-FFF2-40B4-BE49-F238E27FC236}">
                  <a16:creationId xmlns:a16="http://schemas.microsoft.com/office/drawing/2014/main" id="{96B9983E-71EC-02B4-0EBF-F0DE46DD4AE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8556" y="2709898"/>
              <a:ext cx="5036820" cy="3777996"/>
            </a:xfrm>
            <a:prstGeom prst="rect">
              <a:avLst/>
            </a:prstGeom>
          </p:spPr>
        </p:pic>
      </p:grp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0D114FAA-3516-00F9-61F1-9C4DA8652C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491175"/>
              </p:ext>
            </p:extLst>
          </p:nvPr>
        </p:nvGraphicFramePr>
        <p:xfrm>
          <a:off x="123916" y="581025"/>
          <a:ext cx="4599662" cy="4424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4159080" imgH="4000680" progId="PBrush">
                  <p:embed/>
                </p:oleObj>
              </mc:Choice>
              <mc:Fallback>
                <p:oleObj name="Bitmap Image" r:id="rId6" imgW="4159080" imgH="400068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3916" y="581025"/>
                        <a:ext cx="4599662" cy="4424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05968"/>
            <a:ext cx="5991225" cy="6352540"/>
            <a:chOff x="0" y="505968"/>
            <a:chExt cx="5991225" cy="6352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05968"/>
              <a:ext cx="3386327" cy="48722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73452" y="4219955"/>
              <a:ext cx="3517391" cy="26380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009643"/>
              <a:ext cx="2473451" cy="284835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38543" y="1267967"/>
            <a:ext cx="2328672" cy="94183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81400" y="10667"/>
            <a:ext cx="2574036" cy="193090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593719" y="1573479"/>
            <a:ext cx="23126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9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800" i="1" spc="-3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8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800" i="1" spc="1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1800" i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800" i="1" spc="-75" dirty="0">
                <a:solidFill>
                  <a:srgbClr val="FFFFFF"/>
                </a:solidFill>
                <a:latin typeface="Times New Roman"/>
                <a:cs typeface="Times New Roman"/>
              </a:rPr>
              <a:t>et</a:t>
            </a:r>
            <a:r>
              <a:rPr sz="1800" i="1" spc="1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1800" i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-75" dirty="0">
                <a:solidFill>
                  <a:srgbClr val="FFFFFF"/>
                </a:solidFill>
                <a:latin typeface="Times New Roman"/>
                <a:cs typeface="Times New Roman"/>
              </a:rPr>
              <a:t>Costa</a:t>
            </a:r>
            <a:r>
              <a:rPr sz="1800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-60" dirty="0">
                <a:solidFill>
                  <a:srgbClr val="FFFFFF"/>
                </a:solidFill>
                <a:latin typeface="Times New Roman"/>
                <a:cs typeface="Times New Roman"/>
              </a:rPr>
              <a:t>d’Ar</a:t>
            </a:r>
            <a:r>
              <a:rPr sz="1800" i="1" spc="-10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800" i="1" spc="-50" dirty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sz="1800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800" i="1" spc="-114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99103" y="2081783"/>
            <a:ext cx="5532120" cy="4613275"/>
            <a:chOff x="3499103" y="2081783"/>
            <a:chExt cx="5532120" cy="461327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99103" y="2081783"/>
              <a:ext cx="2705100" cy="16855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414515" y="6048755"/>
              <a:ext cx="2616835" cy="646430"/>
            </a:xfrm>
            <a:custGeom>
              <a:avLst/>
              <a:gdLst/>
              <a:ahLst/>
              <a:cxnLst/>
              <a:rect l="l" t="t" r="r" b="b"/>
              <a:pathLst>
                <a:path w="2616834" h="646429">
                  <a:moveTo>
                    <a:pt x="261670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2616708" y="646176"/>
                  </a:lnTo>
                  <a:lnTo>
                    <a:pt x="2616708" y="0"/>
                  </a:lnTo>
                  <a:close/>
                </a:path>
              </a:pathLst>
            </a:custGeom>
            <a:solidFill>
              <a:srgbClr val="E6B8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494779" y="6071412"/>
            <a:ext cx="16656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4130" algn="r">
              <a:lnSpc>
                <a:spcPct val="100000"/>
              </a:lnSpc>
              <a:spcBef>
                <a:spcPts val="100"/>
              </a:spcBef>
            </a:pPr>
            <a:r>
              <a:rPr sz="1800" b="1" i="1" spc="-30" dirty="0">
                <a:latin typeface="Cambria"/>
                <a:cs typeface="Cambria"/>
              </a:rPr>
              <a:t>Dott.</a:t>
            </a:r>
            <a:r>
              <a:rPr sz="1800" b="1" i="1" spc="-60" dirty="0">
                <a:latin typeface="Cambria"/>
                <a:cs typeface="Cambria"/>
              </a:rPr>
              <a:t> </a:t>
            </a:r>
            <a:r>
              <a:rPr sz="1800" b="1" i="1" spc="-100" dirty="0">
                <a:latin typeface="Cambria"/>
                <a:cs typeface="Cambria"/>
              </a:rPr>
              <a:t>Lombardini</a:t>
            </a:r>
            <a:endParaRPr sz="180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</a:pPr>
            <a:r>
              <a:rPr sz="1800" b="1" i="1" spc="-85" dirty="0">
                <a:latin typeface="Cambria"/>
                <a:cs typeface="Cambria"/>
              </a:rPr>
              <a:t>Follonica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62115" y="484631"/>
            <a:ext cx="2705099" cy="684276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5652515" y="2191511"/>
            <a:ext cx="3185160" cy="3857625"/>
            <a:chOff x="5652515" y="2191511"/>
            <a:chExt cx="3185160" cy="3857625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52515" y="3625595"/>
              <a:ext cx="3185160" cy="24231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57999" y="2191511"/>
              <a:ext cx="1729740" cy="1452371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283833" y="2928873"/>
            <a:ext cx="15563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30" dirty="0">
                <a:latin typeface="Cambria"/>
                <a:cs typeface="Cambria"/>
              </a:rPr>
              <a:t>Dott.</a:t>
            </a:r>
            <a:r>
              <a:rPr sz="1800" b="1" i="1" spc="-20" dirty="0">
                <a:latin typeface="Cambria"/>
                <a:cs typeface="Cambria"/>
              </a:rPr>
              <a:t> </a:t>
            </a:r>
            <a:r>
              <a:rPr sz="1800" b="1" i="1" spc="-35" dirty="0">
                <a:latin typeface="Cambria"/>
                <a:cs typeface="Cambria"/>
              </a:rPr>
              <a:t>Pii</a:t>
            </a:r>
            <a:endParaRPr sz="1800">
              <a:latin typeface="Cambria"/>
              <a:cs typeface="Cambria"/>
            </a:endParaRPr>
          </a:p>
          <a:p>
            <a:pPr marL="67310">
              <a:lnSpc>
                <a:spcPct val="100000"/>
              </a:lnSpc>
            </a:pPr>
            <a:r>
              <a:rPr sz="1800" b="1" i="1" spc="10" dirty="0">
                <a:latin typeface="Cambria"/>
                <a:cs typeface="Cambria"/>
              </a:rPr>
              <a:t>C</a:t>
            </a:r>
            <a:r>
              <a:rPr sz="1800" b="1" i="1" spc="15" dirty="0">
                <a:latin typeface="Cambria"/>
                <a:cs typeface="Cambria"/>
              </a:rPr>
              <a:t>a</a:t>
            </a:r>
            <a:r>
              <a:rPr sz="1800" b="1" i="1" spc="-145" dirty="0">
                <a:latin typeface="Cambria"/>
                <a:cs typeface="Cambria"/>
              </a:rPr>
              <a:t>ste</a:t>
            </a:r>
            <a:r>
              <a:rPr sz="1800" b="1" i="1" spc="-95" dirty="0">
                <a:latin typeface="Cambria"/>
                <a:cs typeface="Cambria"/>
              </a:rPr>
              <a:t>l</a:t>
            </a:r>
            <a:r>
              <a:rPr sz="1800" b="1" i="1" spc="35" dirty="0">
                <a:latin typeface="Cambria"/>
                <a:cs typeface="Cambria"/>
              </a:rPr>
              <a:t> </a:t>
            </a:r>
            <a:r>
              <a:rPr sz="1800" b="1" i="1" spc="-114" dirty="0">
                <a:latin typeface="Cambria"/>
                <a:cs typeface="Cambria"/>
              </a:rPr>
              <a:t>del</a:t>
            </a:r>
            <a:r>
              <a:rPr sz="1800" b="1" i="1" spc="30" dirty="0">
                <a:latin typeface="Cambria"/>
                <a:cs typeface="Cambria"/>
              </a:rPr>
              <a:t> </a:t>
            </a:r>
            <a:r>
              <a:rPr sz="1800" b="1" i="1" spc="-70" dirty="0">
                <a:latin typeface="Cambria"/>
                <a:cs typeface="Cambria"/>
              </a:rPr>
              <a:t>Pi</a:t>
            </a:r>
            <a:r>
              <a:rPr sz="1800" b="1" i="1" spc="-75" dirty="0">
                <a:latin typeface="Cambria"/>
                <a:cs typeface="Cambria"/>
              </a:rPr>
              <a:t>a</a:t>
            </a:r>
            <a:r>
              <a:rPr sz="1800" b="1" i="1" spc="-135" dirty="0">
                <a:latin typeface="Cambria"/>
                <a:cs typeface="Cambria"/>
              </a:rPr>
              <a:t>no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" y="1504188"/>
            <a:ext cx="4632960" cy="7315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9936" y="4756403"/>
            <a:ext cx="2365248" cy="210159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15183" y="3247644"/>
            <a:ext cx="6103620" cy="10911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94219" y="281940"/>
            <a:ext cx="1505712" cy="54254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31052" y="1170432"/>
            <a:ext cx="2718816" cy="13395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21835" y="4552188"/>
            <a:ext cx="4218432" cy="175564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1832" y="91439"/>
            <a:ext cx="4572000" cy="30479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32575" cy="187756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882139" y="2988563"/>
            <a:ext cx="7129780" cy="3869690"/>
            <a:chOff x="1882139" y="2988563"/>
            <a:chExt cx="7129780" cy="38696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2139" y="4910327"/>
              <a:ext cx="3843528" cy="194767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5668" y="2988563"/>
              <a:ext cx="3285743" cy="386943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408787" y="2258948"/>
            <a:ext cx="6313170" cy="677545"/>
            <a:chOff x="408787" y="2258948"/>
            <a:chExt cx="6313170" cy="67754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7575" y="2267711"/>
              <a:ext cx="6304026" cy="6682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8787" y="2258948"/>
              <a:ext cx="6280683" cy="6450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3125724" cy="41681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4282439"/>
            <a:ext cx="3438144" cy="25755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553714" y="1740026"/>
            <a:ext cx="5267960" cy="458470"/>
            <a:chOff x="3553714" y="1740026"/>
            <a:chExt cx="5267960" cy="45847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60064" y="1744967"/>
              <a:ext cx="5261610" cy="45340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53714" y="1740026"/>
              <a:ext cx="5243703" cy="43307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303139" y="2288667"/>
            <a:ext cx="1915795" cy="458470"/>
            <a:chOff x="5303139" y="2288667"/>
            <a:chExt cx="1915795" cy="45847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08092" y="2293607"/>
              <a:ext cx="1910334" cy="45340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03139" y="2288667"/>
              <a:ext cx="1891030" cy="433070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3468242" y="2837307"/>
            <a:ext cx="5676265" cy="455295"/>
            <a:chOff x="3468242" y="2837307"/>
            <a:chExt cx="5676265" cy="455295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73195" y="2842260"/>
              <a:ext cx="5670803" cy="45034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68242" y="2837307"/>
              <a:ext cx="5666994" cy="4307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739505" cy="5951220"/>
            <a:chOff x="0" y="0"/>
            <a:chExt cx="8739505" cy="5951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4876" y="2142744"/>
              <a:ext cx="6623304" cy="38084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142743" cy="21427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9144" y="550163"/>
              <a:ext cx="3251454" cy="53263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0507" y="541273"/>
              <a:ext cx="3228213" cy="5093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34768" y="1373124"/>
              <a:ext cx="6404609" cy="6682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25115" y="1364233"/>
              <a:ext cx="6382385" cy="6450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7776" y="423672"/>
            <a:ext cx="2397252" cy="451561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404" y="4465320"/>
            <a:ext cx="1367028" cy="11871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47900" y="5637274"/>
            <a:ext cx="3102864" cy="11460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28971" y="376427"/>
            <a:ext cx="3727704" cy="49697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</TotalTime>
  <Words>155</Words>
  <Application>Microsoft Office PowerPoint</Application>
  <PresentationFormat>Personalizzato</PresentationFormat>
  <Paragraphs>32</Paragraphs>
  <Slides>22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9" baseType="lpstr">
      <vt:lpstr>Arial MT</vt:lpstr>
      <vt:lpstr>Calibri</vt:lpstr>
      <vt:lpstr>Cambria</vt:lpstr>
      <vt:lpstr>Georgia</vt:lpstr>
      <vt:lpstr>Times New Roman</vt:lpstr>
      <vt:lpstr>Office Theme</vt:lpstr>
      <vt:lpstr>Bitmap Image</vt:lpstr>
      <vt:lpstr>percorsi per le competenze trasversali e per l’orientamento</vt:lpstr>
      <vt:lpstr>PCTO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PROGETTO ESCAC</vt:lpstr>
      <vt:lpstr>Presentazione standard di PowerPoint</vt:lpstr>
      <vt:lpstr>Presentazione standard di PowerPoint</vt:lpstr>
      <vt:lpstr>CORSI PLS Piano Lauree Scientifiche</vt:lpstr>
      <vt:lpstr>Stage estivo a Niccioleta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FARMACIE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Meri Teti</dc:creator>
  <cp:lastModifiedBy>Meri Teti</cp:lastModifiedBy>
  <cp:revision>6</cp:revision>
  <dcterms:created xsi:type="dcterms:W3CDTF">2022-11-20T15:21:18Z</dcterms:created>
  <dcterms:modified xsi:type="dcterms:W3CDTF">2022-11-21T13:45:53Z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2022-11-20T00:00:00Z</vt:filetime>
  </property>
</Properties>
</file>