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23"/>
  </p:notesMasterIdLst>
  <p:sldIdLst>
    <p:sldId id="256" r:id="rId2"/>
    <p:sldId id="257" r:id="rId3"/>
    <p:sldId id="258" r:id="rId4"/>
    <p:sldId id="269" r:id="rId5"/>
    <p:sldId id="272" r:id="rId6"/>
    <p:sldId id="273" r:id="rId7"/>
    <p:sldId id="275" r:id="rId8"/>
    <p:sldId id="274" r:id="rId9"/>
    <p:sldId id="270" r:id="rId10"/>
    <p:sldId id="271" r:id="rId11"/>
    <p:sldId id="276" r:id="rId12"/>
    <p:sldId id="261" r:id="rId13"/>
    <p:sldId id="262" r:id="rId14"/>
    <p:sldId id="259" r:id="rId15"/>
    <p:sldId id="260" r:id="rId16"/>
    <p:sldId id="268" r:id="rId17"/>
    <p:sldId id="263" r:id="rId18"/>
    <p:sldId id="264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A7E8D-8A59-4927-806C-B357D54A4557}" type="datetimeFigureOut">
              <a:rPr lang="it-IT" smtClean="0"/>
              <a:t>28/06/2022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30CC8-B8FA-4461-AA1B-B50EB42F19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1554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9F23-3F59-4D11-8482-5022A9A73BEC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2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F841-B2A2-45E9-B771-E018BE188CA9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70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85779-8C46-492B-B175-FA1A760F72CA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5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427D8-71D0-4162-9F44-186D7DB46F06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43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A131-83DE-4C96-BF1C-CC42C7148E00}" type="datetime1">
              <a:rPr lang="en-US" smtClean="0"/>
              <a:t>6/28/2022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41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4D93-3559-4B02-AFFA-AC8AFE853A17}" type="datetime1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1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057E-7708-4A82-ADC7-6D3E40802716}" type="datetime1">
              <a:rPr lang="en-US" smtClean="0"/>
              <a:t>6/28/2022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29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0A4A3-251A-4F6F-8075-13532935B8BB}" type="datetime1">
              <a:rPr lang="en-US" smtClean="0"/>
              <a:t>6/28/2022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7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22F76-9268-4E4C-8C4F-7AF8E3351686}" type="datetime1">
              <a:rPr lang="en-US" smtClean="0"/>
              <a:t>6/28/2022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42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D1AF-A10D-4ABE-8106-6F68425797CF}" type="datetime1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69686-9304-4525-B96C-631B66A82832}" type="datetime1">
              <a:rPr lang="en-US" smtClean="0"/>
              <a:t>6/28/2022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8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3F6FAF5-DAF9-45ED-BA98-0701474DB3E9}" type="datetime1">
              <a:rPr lang="en-US" smtClean="0"/>
              <a:t>6/28/2022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2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hf hd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3828" y="650075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2038" y="1895926"/>
            <a:ext cx="4161264" cy="681942"/>
          </a:xfrm>
        </p:spPr>
        <p:txBody>
          <a:bodyPr anchor="t"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L’evoluzione dell’ alimentazione 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20141B6-53F3-063F-529E-969D3FBFB1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6" b="9064"/>
          <a:stretch/>
        </p:blipFill>
        <p:spPr>
          <a:xfrm>
            <a:off x="3467354" y="2983831"/>
            <a:ext cx="8131088" cy="3224093"/>
          </a:xfrm>
          <a:custGeom>
            <a:avLst/>
            <a:gdLst/>
            <a:ahLst/>
            <a:cxnLst/>
            <a:rect l="l" t="t" r="r" b="b"/>
            <a:pathLst>
              <a:path w="8724646" h="3414824">
                <a:moveTo>
                  <a:pt x="0" y="2"/>
                </a:moveTo>
                <a:lnTo>
                  <a:pt x="5235913" y="2"/>
                </a:lnTo>
                <a:lnTo>
                  <a:pt x="5235913" y="3414824"/>
                </a:lnTo>
                <a:lnTo>
                  <a:pt x="0" y="3414824"/>
                </a:lnTo>
                <a:close/>
                <a:moveTo>
                  <a:pt x="5235914" y="0"/>
                </a:moveTo>
                <a:lnTo>
                  <a:pt x="8724646" y="0"/>
                </a:lnTo>
                <a:cubicBezTo>
                  <a:pt x="8724646" y="1885955"/>
                  <a:pt x="7162687" y="3414824"/>
                  <a:pt x="5235914" y="3414824"/>
                </a:cubicBezTo>
                <a:close/>
              </a:path>
            </a:pathLst>
          </a:cu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 descr="ISIS Leopoldo II... - ISIS Leopoldo II di Lorena · Grosseto">
            <a:extLst>
              <a:ext uri="{FF2B5EF4-FFF2-40B4-BE49-F238E27FC236}">
                <a16:creationId xmlns:a16="http://schemas.microsoft.com/office/drawing/2014/main" id="{82A21DB3-FC18-C8CB-A0BF-3BE48E08C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509" y="174638"/>
            <a:ext cx="2579519" cy="257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15506E84-F434-DE81-AD7D-2B305B1EA6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74" y="678039"/>
            <a:ext cx="3529263" cy="1593238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374BED06-D8F8-CC72-4B0D-B6FA0129C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1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0785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51" y="228600"/>
            <a:ext cx="4161264" cy="681942"/>
          </a:xfrm>
        </p:spPr>
        <p:txBody>
          <a:bodyPr anchor="t"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L’evoluzione dell’ alimentazione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10</a:t>
            </a:fld>
            <a:endParaRPr lang="en-US" sz="1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9E878F9-2672-4E9A-A62A-6C395C8CE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303" y="569571"/>
            <a:ext cx="6370438" cy="578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51" y="228600"/>
            <a:ext cx="4161264" cy="681942"/>
          </a:xfrm>
        </p:spPr>
        <p:txBody>
          <a:bodyPr anchor="t"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L’evoluzione dell’ alimentazione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11</a:t>
            </a:fld>
            <a:endParaRPr lang="en-US" sz="16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13FA99D-A5EF-407C-8349-9DBF646DEA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8"/>
          <a:stretch/>
        </p:blipFill>
        <p:spPr>
          <a:xfrm>
            <a:off x="4620126" y="283826"/>
            <a:ext cx="5125453" cy="642259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6E76AB-582D-4A70-9DA3-511E292571D8}"/>
              </a:ext>
            </a:extLst>
          </p:cNvPr>
          <p:cNvSpPr txBox="1"/>
          <p:nvPr/>
        </p:nvSpPr>
        <p:spPr>
          <a:xfrm>
            <a:off x="614561" y="632800"/>
            <a:ext cx="39279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0" i="0" dirty="0">
                <a:solidFill>
                  <a:srgbClr val="747474"/>
                </a:solidFill>
                <a:effectLst/>
                <a:latin typeface="Arial" panose="020B0604020202020204" pitchFamily="34" charset="0"/>
              </a:rPr>
              <a:t> L’Agenda 2030 è basata su cinque concetti chiave: eliminare fame e povertà in tutte le forme, garantire dignità e uguaglianza, garantire vite prospere e piene in armonia con la natura, promuovere società pacifiche, giuste e inclusive e proteggere le risorse naturali e il clima del pianeta per le generazioni future. 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58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B5E4EA8-E8AF-4DE2-81FD-338A059AC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4BDFACC-248C-0F81-DB78-26B48B89C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195" y="-27900"/>
            <a:ext cx="12191979" cy="685799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1F2A19A-CC19-4AE7-A29C-C80120466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3874"/>
            <a:ext cx="12191999" cy="4705352"/>
          </a:xfrm>
          <a:prstGeom prst="rect">
            <a:avLst/>
          </a:prstGeom>
          <a:gradFill flip="none" rotWithShape="1">
            <a:gsLst>
              <a:gs pos="45000">
                <a:srgbClr val="000000">
                  <a:alpha val="35000"/>
                </a:srgbClr>
              </a:gs>
              <a:gs pos="55000">
                <a:srgbClr val="000000">
                  <a:alpha val="35000"/>
                </a:srgbClr>
              </a:gs>
              <a:gs pos="25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  <a:gs pos="75000">
                <a:srgbClr val="000000">
                  <a:alpha val="2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7676" y="5105011"/>
            <a:ext cx="7816645" cy="1768430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David Tammaro 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3-PENO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246" y="315659"/>
            <a:ext cx="7816645" cy="802594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L’evoluzione dell’ alimentazione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DEF7F31-0B8A-474A-B86C-91F38175432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9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B5E4EA8-E8AF-4DE2-81FD-338A059AC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1F2A19A-CC19-4AE7-A29C-C80120466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283874"/>
            <a:ext cx="12191999" cy="4705352"/>
          </a:xfrm>
          <a:prstGeom prst="rect">
            <a:avLst/>
          </a:prstGeom>
          <a:gradFill flip="none" rotWithShape="1">
            <a:gsLst>
              <a:gs pos="45000">
                <a:srgbClr val="000000">
                  <a:alpha val="35000"/>
                </a:srgbClr>
              </a:gs>
              <a:gs pos="55000">
                <a:srgbClr val="000000">
                  <a:alpha val="35000"/>
                </a:srgbClr>
              </a:gs>
              <a:gs pos="25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  <a:gs pos="75000">
                <a:srgbClr val="000000">
                  <a:alpha val="2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4770483"/>
            <a:ext cx="7816645" cy="1768430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David Tammaro 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>
                <a:solidFill>
                  <a:srgbClr val="C00000"/>
                </a:solidFill>
              </a:rPr>
              <a:t>3-PENO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246" y="315659"/>
            <a:ext cx="7816645" cy="802594"/>
          </a:xfrm>
        </p:spPr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</a:rPr>
              <a:t>L’evoluzione dell’ alimentazione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0355" y="6356350"/>
            <a:ext cx="4109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DEF7F31-0B8A-474A-B86C-91F38175432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7C86B6-0FDB-B48B-7A09-CCE4139E1736}"/>
              </a:ext>
            </a:extLst>
          </p:cNvPr>
          <p:cNvSpPr txBox="1"/>
          <p:nvPr/>
        </p:nvSpPr>
        <p:spPr>
          <a:xfrm>
            <a:off x="1155032" y="1095375"/>
            <a:ext cx="9448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Acqua</a:t>
            </a:r>
            <a:r>
              <a:rPr lang="it-IT" sz="4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it-IT" sz="4000" dirty="0">
                <a:solidFill>
                  <a:srgbClr val="996600"/>
                </a:solidFill>
              </a:rPr>
              <a:t>Terreno – coltivazione </a:t>
            </a:r>
            <a:r>
              <a:rPr lang="it-IT" sz="4000" dirty="0" err="1">
                <a:solidFill>
                  <a:srgbClr val="996600"/>
                </a:solidFill>
              </a:rPr>
              <a:t>bio</a:t>
            </a:r>
            <a:r>
              <a:rPr lang="it-IT" sz="4000" dirty="0">
                <a:solidFill>
                  <a:srgbClr val="996600"/>
                </a:solidFill>
              </a:rPr>
              <a:t> vs. industriale </a:t>
            </a:r>
          </a:p>
          <a:p>
            <a:r>
              <a:rPr lang="it-IT" sz="4000" dirty="0">
                <a:solidFill>
                  <a:srgbClr val="C00000"/>
                </a:solidFill>
              </a:rPr>
              <a:t>CO</a:t>
            </a:r>
            <a:r>
              <a:rPr lang="it-IT" sz="2400" dirty="0">
                <a:solidFill>
                  <a:srgbClr val="C00000"/>
                </a:solidFill>
              </a:rPr>
              <a:t>2</a:t>
            </a:r>
            <a:r>
              <a:rPr lang="it-IT" sz="4000" dirty="0">
                <a:solidFill>
                  <a:srgbClr val="C00000"/>
                </a:solidFill>
              </a:rPr>
              <a:t> allevamenti  metano</a:t>
            </a:r>
          </a:p>
          <a:p>
            <a:r>
              <a:rPr lang="it-IT" sz="4000" b="1" dirty="0">
                <a:solidFill>
                  <a:srgbClr val="00B050"/>
                </a:solidFill>
              </a:rPr>
              <a:t>Energia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487AADD-125C-554C-B719-E6EBC30D3A70}"/>
              </a:ext>
            </a:extLst>
          </p:cNvPr>
          <p:cNvSpPr txBox="1"/>
          <p:nvPr/>
        </p:nvSpPr>
        <p:spPr>
          <a:xfrm>
            <a:off x="7044002" y="2845593"/>
            <a:ext cx="49073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</a:rPr>
              <a:t>In Europa ha un ruolo importante la </a:t>
            </a:r>
            <a:r>
              <a:rPr lang="it-IT" sz="2400" b="1" dirty="0" err="1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</a:rPr>
              <a:t>Nordic</a:t>
            </a:r>
            <a:r>
              <a:rPr lang="it-IT" sz="2400" b="1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</a:rPr>
              <a:t> Ecolabel for </a:t>
            </a:r>
            <a:r>
              <a:rPr lang="it-IT" sz="2400" b="1" dirty="0" err="1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</a:rPr>
              <a:t>Restaurants</a:t>
            </a:r>
            <a:r>
              <a:rPr lang="it-IT" sz="2400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</a:rPr>
              <a:t>, certificazione volontaria che punta al miglioramento della qualità ambientale del servizio di ristorazione e che mira ad una riduzione significativa degli impatti ambientali.</a:t>
            </a:r>
            <a:endParaRPr lang="it-I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742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51" y="228600"/>
            <a:ext cx="4161264" cy="681942"/>
          </a:xfrm>
        </p:spPr>
        <p:txBody>
          <a:bodyPr anchor="t"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L’evoluzione dell’ alimentazione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14</a:t>
            </a:fld>
            <a:endParaRPr lang="en-US" sz="16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5B53D50-9EAE-A62B-42AE-F7167FB30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674" y="771287"/>
            <a:ext cx="8646654" cy="52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/>
              <a:t>David Tammaro </a:t>
            </a:r>
            <a:br>
              <a:rPr lang="it-IT" b="1"/>
            </a:br>
            <a:r>
              <a:rPr lang="it-IT" b="1"/>
              <a:t>3-PENO </a:t>
            </a:r>
            <a:endParaRPr lang="it-IT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51" y="228600"/>
            <a:ext cx="4161264" cy="681942"/>
          </a:xfrm>
        </p:spPr>
        <p:txBody>
          <a:bodyPr anchor="t">
            <a:normAutofit/>
          </a:bodyPr>
          <a:lstStyle/>
          <a:p>
            <a:r>
              <a:rPr lang="it-IT" b="1">
                <a:solidFill>
                  <a:srgbClr val="C00000"/>
                </a:solidFill>
              </a:rPr>
              <a:t>L’evoluzione dell’ alimentazione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15</a:t>
            </a:fld>
            <a:endParaRPr lang="en-US" sz="1600" dirty="0"/>
          </a:p>
        </p:txBody>
      </p:sp>
      <p:pic>
        <p:nvPicPr>
          <p:cNvPr id="10" name="Immagine 9" descr="Immagine che contiene cibo, verdura, diverso, disposto&#10;&#10;Descrizione generata automaticamente">
            <a:extLst>
              <a:ext uri="{FF2B5EF4-FFF2-40B4-BE49-F238E27FC236}">
                <a16:creationId xmlns:a16="http://schemas.microsoft.com/office/drawing/2014/main" id="{29BDCF6A-475B-125C-0639-0E6B7EAF74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88" y="413237"/>
            <a:ext cx="5801641" cy="4106779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33F6C0-7278-B7F4-434C-1024C89DEF2F}"/>
              </a:ext>
            </a:extLst>
          </p:cNvPr>
          <p:cNvSpPr txBox="1"/>
          <p:nvPr/>
        </p:nvSpPr>
        <p:spPr>
          <a:xfrm>
            <a:off x="5177461" y="4624135"/>
            <a:ext cx="5855368" cy="12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it-IT" sz="180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una </a:t>
            </a:r>
            <a:r>
              <a:rPr lang="it-IT" sz="1800" b="1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dieta sostenibile e sana</a:t>
            </a:r>
            <a:r>
              <a:rPr lang="it-IT" sz="180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è bene prediligere alla carne altre fonti proteiche, come appunto i legumi, oppure le noci. L’allevamento di animali da macello è tra le attività agricole a maggior impatto ambientale.</a:t>
            </a:r>
            <a:endParaRPr lang="it-IT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6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/>
              <a:t>David Tammaro </a:t>
            </a:r>
            <a:br>
              <a:rPr lang="it-IT" b="1"/>
            </a:br>
            <a:r>
              <a:rPr lang="it-IT" b="1"/>
              <a:t>3-PENO </a:t>
            </a:r>
            <a:endParaRPr lang="it-IT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51" y="228600"/>
            <a:ext cx="4161264" cy="681942"/>
          </a:xfrm>
        </p:spPr>
        <p:txBody>
          <a:bodyPr anchor="t">
            <a:normAutofit/>
          </a:bodyPr>
          <a:lstStyle/>
          <a:p>
            <a:r>
              <a:rPr lang="it-IT" b="1">
                <a:solidFill>
                  <a:srgbClr val="C00000"/>
                </a:solidFill>
              </a:rPr>
              <a:t>L’evoluzione dell’ alimentazione 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16</a:t>
            </a:fld>
            <a:endParaRPr lang="en-US" sz="1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033F6C0-7278-B7F4-434C-1024C89DEF2F}"/>
              </a:ext>
            </a:extLst>
          </p:cNvPr>
          <p:cNvSpPr txBox="1"/>
          <p:nvPr/>
        </p:nvSpPr>
        <p:spPr>
          <a:xfrm>
            <a:off x="4261038" y="4477826"/>
            <a:ext cx="5855368" cy="2256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consiglio: </a:t>
            </a:r>
            <a:r>
              <a:rPr lang="it-IT" sz="1800" b="1" dirty="0">
                <a:solidFill>
                  <a:srgbClr val="444444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usare l’olio extravergine di oliva</a:t>
            </a:r>
            <a:r>
              <a:rPr lang="it-IT" sz="18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sia per condire a crudo che per cucinare, ricco com’è di acidi grassi monoinsaturi, ma anche di tocoferoli e fitosteroli.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it-IT" sz="18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Mangiare </a:t>
            </a:r>
            <a:r>
              <a:rPr lang="it-IT" sz="1800" b="1" dirty="0">
                <a:solidFill>
                  <a:srgbClr val="444444"/>
                </a:solidFill>
                <a:effectLst/>
                <a:latin typeface="inherit"/>
                <a:ea typeface="Times New Roman" panose="02020603050405020304" pitchFamily="18" charset="0"/>
                <a:cs typeface="Open Sans" panose="020B0606030504020204" pitchFamily="34" charset="0"/>
              </a:rPr>
              <a:t>una manciata di frutta secca al giorno</a:t>
            </a:r>
            <a:r>
              <a:rPr lang="it-IT" sz="1800" dirty="0">
                <a:solidFill>
                  <a:srgbClr val="444444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non fa ingrassare e protegge l’organismo dalle malattie cardiovascolari.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 descr="Immagine che contiene tavolo, cibo, dilegno, frutta&#10;&#10;Descrizione generata automaticamente">
            <a:extLst>
              <a:ext uri="{FF2B5EF4-FFF2-40B4-BE49-F238E27FC236}">
                <a16:creationId xmlns:a16="http://schemas.microsoft.com/office/drawing/2014/main" id="{50DB4FE1-A8CB-5CAB-4D2D-62DCB5D5F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092" y="701759"/>
            <a:ext cx="6521359" cy="36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2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1F23EE-0A0C-8B95-3FA0-37E36DFB4345}"/>
              </a:ext>
            </a:extLst>
          </p:cNvPr>
          <p:cNvSpPr txBox="1"/>
          <p:nvPr/>
        </p:nvSpPr>
        <p:spPr>
          <a:xfrm>
            <a:off x="596715" y="484743"/>
            <a:ext cx="713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Esperienze svolte in PCTO</a:t>
            </a:r>
            <a:endParaRPr lang="it-IT" sz="3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17</a:t>
            </a:fld>
            <a:endParaRPr lang="en-US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CCFCA3E-CCE1-2D1B-74D2-88994AF6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028" y="136525"/>
            <a:ext cx="468630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60178F-A704-91A5-8696-70D7A7702E90}"/>
              </a:ext>
            </a:extLst>
          </p:cNvPr>
          <p:cNvSpPr txBox="1"/>
          <p:nvPr/>
        </p:nvSpPr>
        <p:spPr>
          <a:xfrm>
            <a:off x="1923626" y="1286103"/>
            <a:ext cx="448491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BAR -CIRO</a:t>
            </a:r>
          </a:p>
          <a:p>
            <a:endParaRPr lang="it-IT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it-IT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Lounge Bar</a:t>
            </a:r>
          </a:p>
          <a:p>
            <a:r>
              <a:rPr lang="it-IT" sz="3200" dirty="0">
                <a:solidFill>
                  <a:srgbClr val="0070C0"/>
                </a:solidFill>
              </a:rPr>
              <a:t>Piatti freddi</a:t>
            </a:r>
          </a:p>
        </p:txBody>
      </p:sp>
      <p:pic>
        <p:nvPicPr>
          <p:cNvPr id="11" name="Immagine 10" descr="Immagine che contiene tazza, caffè, tavolo, piatto&#10;&#10;Descrizione generata automaticamente">
            <a:extLst>
              <a:ext uri="{FF2B5EF4-FFF2-40B4-BE49-F238E27FC236}">
                <a16:creationId xmlns:a16="http://schemas.microsoft.com/office/drawing/2014/main" id="{87E39DF1-8FE2-5930-60DE-4F53D6BD2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76" y="3796390"/>
            <a:ext cx="2969516" cy="2969516"/>
          </a:xfrm>
          <a:prstGeom prst="rect">
            <a:avLst/>
          </a:prstGeom>
        </p:spPr>
      </p:pic>
      <p:pic>
        <p:nvPicPr>
          <p:cNvPr id="13" name="Immagine 12" descr="Immagine che contiene vetro, arancia, contenitore, bevanda&#10;&#10;Descrizione generata automaticamente">
            <a:extLst>
              <a:ext uri="{FF2B5EF4-FFF2-40B4-BE49-F238E27FC236}">
                <a16:creationId xmlns:a16="http://schemas.microsoft.com/office/drawing/2014/main" id="{09FE87D6-9BE0-B6D2-ECAC-859D31E19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874" y="3796390"/>
            <a:ext cx="2969516" cy="29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0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1F23EE-0A0C-8B95-3FA0-37E36DFB4345}"/>
              </a:ext>
            </a:extLst>
          </p:cNvPr>
          <p:cNvSpPr txBox="1"/>
          <p:nvPr/>
        </p:nvSpPr>
        <p:spPr>
          <a:xfrm>
            <a:off x="596715" y="484743"/>
            <a:ext cx="713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Esperienze svolte in PCTO</a:t>
            </a:r>
            <a:endParaRPr lang="it-IT" sz="3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18</a:t>
            </a:fld>
            <a:endParaRPr lang="en-US" sz="1600" dirty="0"/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7A76D590-CD52-5C26-194B-4D447CC4E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33" y="14176"/>
            <a:ext cx="4755555" cy="6858000"/>
          </a:xfrm>
          <a:prstGeom prst="rect">
            <a:avLst/>
          </a:prstGeom>
        </p:spPr>
      </p:pic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id="{D5C1C35A-7637-1670-8B3B-87E3AEF33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27" y="1625454"/>
            <a:ext cx="6545179" cy="269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1F23EE-0A0C-8B95-3FA0-37E36DFB4345}"/>
              </a:ext>
            </a:extLst>
          </p:cNvPr>
          <p:cNvSpPr txBox="1"/>
          <p:nvPr/>
        </p:nvSpPr>
        <p:spPr>
          <a:xfrm>
            <a:off x="596715" y="484743"/>
            <a:ext cx="713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Esperienze svolte in PCTO</a:t>
            </a:r>
            <a:endParaRPr lang="it-IT" sz="3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19</a:t>
            </a:fld>
            <a:endParaRPr lang="en-US" sz="1600" dirty="0"/>
          </a:p>
        </p:txBody>
      </p:sp>
      <p:pic>
        <p:nvPicPr>
          <p:cNvPr id="5" name="Immagine 4" descr="Immagine che contiene cibo, frutta, dessert, disposto&#10;&#10;Descrizione generata automaticamente">
            <a:extLst>
              <a:ext uri="{FF2B5EF4-FFF2-40B4-BE49-F238E27FC236}">
                <a16:creationId xmlns:a16="http://schemas.microsoft.com/office/drawing/2014/main" id="{C92C2D40-4EAE-CC30-99B9-844B29D85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37" y="1339840"/>
            <a:ext cx="7674850" cy="528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cibo, piatto, verdura, pasto&#10;&#10;Descrizione generata automaticamente">
            <a:extLst>
              <a:ext uri="{FF2B5EF4-FFF2-40B4-BE49-F238E27FC236}">
                <a16:creationId xmlns:a16="http://schemas.microsoft.com/office/drawing/2014/main" id="{A6ECFB30-FFA6-EB74-BAF2-2EFD603E6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89" y="259584"/>
            <a:ext cx="12192000" cy="64008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51" y="228600"/>
            <a:ext cx="4161264" cy="681942"/>
          </a:xfrm>
        </p:spPr>
        <p:txBody>
          <a:bodyPr anchor="t"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L’evoluzione dell’ alimentazione 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0CA5EBC-D826-76B7-C624-46F08C239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2</a:t>
            </a:fld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652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1F23EE-0A0C-8B95-3FA0-37E36DFB4345}"/>
              </a:ext>
            </a:extLst>
          </p:cNvPr>
          <p:cNvSpPr txBox="1"/>
          <p:nvPr/>
        </p:nvSpPr>
        <p:spPr>
          <a:xfrm>
            <a:off x="596715" y="484743"/>
            <a:ext cx="713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Esperienze svolte in PCTO</a:t>
            </a:r>
            <a:endParaRPr lang="it-IT" sz="3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20</a:t>
            </a:fld>
            <a:endParaRPr lang="en-US" sz="16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562259-232E-A888-FF4B-160E15A5F3FA}"/>
              </a:ext>
            </a:extLst>
          </p:cNvPr>
          <p:cNvSpPr txBox="1"/>
          <p:nvPr/>
        </p:nvSpPr>
        <p:spPr>
          <a:xfrm>
            <a:off x="733926" y="1323474"/>
            <a:ext cx="4716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Serata Cena con Attori del 10 Maggio 2022 a fine anno</a:t>
            </a:r>
          </a:p>
        </p:txBody>
      </p:sp>
      <p:pic>
        <p:nvPicPr>
          <p:cNvPr id="8" name="Immagine 7" descr="Immagine che contiene rosso, tavolo, set&#10;&#10;Descrizione generata automaticamente">
            <a:extLst>
              <a:ext uri="{FF2B5EF4-FFF2-40B4-BE49-F238E27FC236}">
                <a16:creationId xmlns:a16="http://schemas.microsoft.com/office/drawing/2014/main" id="{4D38C5C0-F378-E77A-62A4-28C68AEC3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756" y="240632"/>
            <a:ext cx="3167313" cy="4223084"/>
          </a:xfrm>
          <a:prstGeom prst="rect">
            <a:avLst/>
          </a:prstGeom>
        </p:spPr>
      </p:pic>
      <p:pic>
        <p:nvPicPr>
          <p:cNvPr id="10" name="Immagine 9" descr="Immagine che contiene testo&#10;&#10;Descrizione generata automaticamente">
            <a:extLst>
              <a:ext uri="{FF2B5EF4-FFF2-40B4-BE49-F238E27FC236}">
                <a16:creationId xmlns:a16="http://schemas.microsoft.com/office/drawing/2014/main" id="{E640EB74-0F81-5976-198E-619218BD0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01" y="2643830"/>
            <a:ext cx="2797070" cy="37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5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1F23EE-0A0C-8B95-3FA0-37E36DFB4345}"/>
              </a:ext>
            </a:extLst>
          </p:cNvPr>
          <p:cNvSpPr txBox="1"/>
          <p:nvPr/>
        </p:nvSpPr>
        <p:spPr>
          <a:xfrm>
            <a:off x="596715" y="484743"/>
            <a:ext cx="7138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tx2">
                    <a:lumMod val="50000"/>
                    <a:lumOff val="50000"/>
                  </a:schemeClr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Esperienze svolte in PCTO</a:t>
            </a:r>
            <a:endParaRPr lang="it-IT" sz="32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21</a:t>
            </a:fld>
            <a:endParaRPr lang="en-US" sz="16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562259-232E-A888-FF4B-160E15A5F3FA}"/>
              </a:ext>
            </a:extLst>
          </p:cNvPr>
          <p:cNvSpPr txBox="1"/>
          <p:nvPr/>
        </p:nvSpPr>
        <p:spPr>
          <a:xfrm>
            <a:off x="596715" y="1120921"/>
            <a:ext cx="4716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Serata Cena con Attori del 10 Maggio 2022 a fine anno</a:t>
            </a:r>
          </a:p>
        </p:txBody>
      </p:sp>
      <p:pic>
        <p:nvPicPr>
          <p:cNvPr id="6" name="Immagine 5" descr="Immagine che contiene tavolo, piatto, interni, rosso&#10;&#10;Descrizione generata automaticamente">
            <a:extLst>
              <a:ext uri="{FF2B5EF4-FFF2-40B4-BE49-F238E27FC236}">
                <a16:creationId xmlns:a16="http://schemas.microsoft.com/office/drawing/2014/main" id="{07329C6B-5840-B4C9-510A-047C98540D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3"/>
          <a:stretch/>
        </p:blipFill>
        <p:spPr>
          <a:xfrm>
            <a:off x="6941820" y="14176"/>
            <a:ext cx="5143500" cy="5906564"/>
          </a:xfrm>
          <a:prstGeom prst="rect">
            <a:avLst/>
          </a:prstGeom>
        </p:spPr>
      </p:pic>
      <p:pic>
        <p:nvPicPr>
          <p:cNvPr id="11" name="Immagine 10" descr="Immagine che contiene piatto, tavolo, cibo, interni&#10;&#10;Descrizione generata automaticamente">
            <a:extLst>
              <a:ext uri="{FF2B5EF4-FFF2-40B4-BE49-F238E27FC236}">
                <a16:creationId xmlns:a16="http://schemas.microsoft.com/office/drawing/2014/main" id="{A0085897-2591-8CB5-FAC7-61E9E05C53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" t="23203" r="437" b="7171"/>
          <a:stretch/>
        </p:blipFill>
        <p:spPr>
          <a:xfrm>
            <a:off x="3589088" y="2068830"/>
            <a:ext cx="3857625" cy="47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3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51" y="228600"/>
            <a:ext cx="4161264" cy="681942"/>
          </a:xfrm>
        </p:spPr>
        <p:txBody>
          <a:bodyPr anchor="t"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L’evoluzione dell’ alimentazione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1F23EE-0A0C-8B95-3FA0-37E36DFB4345}"/>
              </a:ext>
            </a:extLst>
          </p:cNvPr>
          <p:cNvSpPr txBox="1"/>
          <p:nvPr/>
        </p:nvSpPr>
        <p:spPr>
          <a:xfrm>
            <a:off x="4225512" y="644371"/>
            <a:ext cx="7138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solidFill>
                  <a:srgbClr val="404040"/>
                </a:solidFill>
                <a:effectLst/>
              </a:rPr>
              <a:t>EU Policies on "Sustainable Food Systems"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3</a:t>
            </a:fld>
            <a:endParaRPr lang="en-US" sz="16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8E3675-F35D-EB14-C89C-456625B6491E}"/>
              </a:ext>
            </a:extLst>
          </p:cNvPr>
          <p:cNvSpPr txBox="1"/>
          <p:nvPr/>
        </p:nvSpPr>
        <p:spPr>
          <a:xfrm>
            <a:off x="3610099" y="1950507"/>
            <a:ext cx="80015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The Strategy lists four main requirements: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Ensuring that the food chain, covering food production, transport, distribution, marketing and consumption, has a neutral or positive environmental impact;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Helping to mitigate climate change and adapting to its impacts;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Ensuring food security, nutrition and public health – making sure that everyone has access to sufficient, nutritious</a:t>
            </a:r>
            <a:r>
              <a:rPr lang="en-US" sz="2400" dirty="0">
                <a:solidFill>
                  <a:srgbClr val="404040"/>
                </a:solidFill>
                <a:latin typeface="Arial" panose="020B0604020202020204" pitchFamily="34" charset="0"/>
              </a:rPr>
              <a:t>.</a:t>
            </a:r>
            <a:r>
              <a:rPr lang="en-US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 Preserving the affordability of food, while generating fairer economic returns in the supply chain, so that ultimately the most sustainable food also becomes the most affordable.</a:t>
            </a:r>
          </a:p>
        </p:txBody>
      </p:sp>
    </p:spTree>
    <p:extLst>
      <p:ext uri="{BB962C8B-B14F-4D97-AF65-F5344CB8AC3E}">
        <p14:creationId xmlns:p14="http://schemas.microsoft.com/office/powerpoint/2010/main" val="39337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51" y="228600"/>
            <a:ext cx="4161264" cy="681942"/>
          </a:xfrm>
        </p:spPr>
        <p:txBody>
          <a:bodyPr anchor="t"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L’evoluzione dell’ alimentazione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1F23EE-0A0C-8B95-3FA0-37E36DFB4345}"/>
              </a:ext>
            </a:extLst>
          </p:cNvPr>
          <p:cNvSpPr txBox="1"/>
          <p:nvPr/>
        </p:nvSpPr>
        <p:spPr>
          <a:xfrm>
            <a:off x="4411579" y="1139142"/>
            <a:ext cx="7138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FAO in </a:t>
            </a:r>
            <a:r>
              <a:rPr lang="it-IT" sz="3200" i="1" dirty="0" err="1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Sustainable</a:t>
            </a:r>
            <a:r>
              <a:rPr lang="it-IT" sz="3200" i="1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i="1" dirty="0" err="1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diets</a:t>
            </a:r>
            <a:r>
              <a:rPr lang="it-IT" sz="3200" i="1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3200" i="1" dirty="0" err="1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biodiversity</a:t>
            </a:r>
            <a:r>
              <a:rPr lang="it-IT" sz="3200" i="1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i="1" dirty="0" err="1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directions</a:t>
            </a:r>
            <a:r>
              <a:rPr lang="it-IT" sz="3200" i="1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3200" i="1" dirty="0" err="1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it-IT" sz="3200" i="1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policy, </a:t>
            </a:r>
            <a:r>
              <a:rPr lang="it-IT" sz="3200" i="1" dirty="0" err="1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it-IT" sz="3200" i="1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action</a:t>
            </a:r>
            <a:endParaRPr lang="it-IT" sz="32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4</a:t>
            </a:fld>
            <a:endParaRPr lang="en-US" sz="16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98E3675-F35D-EB14-C89C-456625B6491E}"/>
              </a:ext>
            </a:extLst>
          </p:cNvPr>
          <p:cNvSpPr txBox="1"/>
          <p:nvPr/>
        </p:nvSpPr>
        <p:spPr>
          <a:xfrm>
            <a:off x="4572000" y="3272589"/>
            <a:ext cx="64328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Un’</a:t>
            </a:r>
            <a:r>
              <a:rPr lang="it-IT" sz="2400" b="1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alimentazione sostenibile</a:t>
            </a:r>
            <a:r>
              <a:rPr lang="it-IT" sz="2400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è una dieta che mette al primo posto la </a:t>
            </a:r>
            <a:r>
              <a:rPr lang="it-IT" sz="2400" b="1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sicurezza alimentare e nutrizionale</a:t>
            </a:r>
            <a:r>
              <a:rPr lang="it-IT" sz="2400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permettendo un </a:t>
            </a:r>
            <a:r>
              <a:rPr lang="it-IT" sz="2400" b="1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basso impatto ambientale</a:t>
            </a:r>
            <a:r>
              <a:rPr lang="it-IT" sz="2400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il rispetto della </a:t>
            </a:r>
            <a:r>
              <a:rPr lang="it-IT" sz="2400" b="1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biodiversità</a:t>
            </a:r>
            <a:r>
              <a:rPr lang="it-IT" sz="2400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e degli ecosistemi. Inoltre un’alimentazione sostenibile deve necessariamente essere </a:t>
            </a:r>
            <a:r>
              <a:rPr lang="it-IT" sz="2400" b="1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accessibile ed equa</a:t>
            </a:r>
            <a:r>
              <a:rPr lang="it-IT" sz="2400" dirty="0">
                <a:solidFill>
                  <a:srgbClr val="5D6161"/>
                </a:solidFill>
                <a:effectLst/>
                <a:latin typeface="Ubuntu" panose="020B05040306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poche parole sana e sicura.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341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51" y="228600"/>
            <a:ext cx="4161264" cy="681942"/>
          </a:xfrm>
        </p:spPr>
        <p:txBody>
          <a:bodyPr anchor="t"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L’evoluzione dell’ alimentazione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5</a:t>
            </a:fld>
            <a:endParaRPr lang="en-US" sz="16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5F2DC6F-94C7-4142-B87C-5A3D8D7D7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2" r="7880"/>
          <a:stretch/>
        </p:blipFill>
        <p:spPr>
          <a:xfrm>
            <a:off x="2704515" y="910542"/>
            <a:ext cx="8458290" cy="47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5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51" y="228600"/>
            <a:ext cx="4161264" cy="681942"/>
          </a:xfrm>
        </p:spPr>
        <p:txBody>
          <a:bodyPr anchor="t"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L’evoluzione dell’ alimentazione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6</a:t>
            </a:fld>
            <a:endParaRPr lang="en-US" sz="1600" dirty="0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503CFC2C-D464-43E9-9BD8-2B10F95F65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3" r="5888" b="13676"/>
          <a:stretch/>
        </p:blipFill>
        <p:spPr>
          <a:xfrm rot="16200000">
            <a:off x="2199593" y="619667"/>
            <a:ext cx="9358964" cy="5837517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41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51" y="228600"/>
            <a:ext cx="4161264" cy="681942"/>
          </a:xfrm>
        </p:spPr>
        <p:txBody>
          <a:bodyPr anchor="t"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L’evoluzione dell’ alimentazione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7</a:t>
            </a:fld>
            <a:endParaRPr lang="en-US" sz="1600" dirty="0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23E842DE-2550-4A43-91C3-36CBD2E3F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2" b="17193"/>
          <a:stretch/>
        </p:blipFill>
        <p:spPr>
          <a:xfrm>
            <a:off x="1594769" y="1125831"/>
            <a:ext cx="10356559" cy="437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3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51" y="228600"/>
            <a:ext cx="4161264" cy="681942"/>
          </a:xfrm>
        </p:spPr>
        <p:txBody>
          <a:bodyPr anchor="t"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L’evoluzione dell’ alimentazione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8</a:t>
            </a:fld>
            <a:endParaRPr lang="en-US" sz="1600" dirty="0"/>
          </a:p>
        </p:txBody>
      </p:sp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id="{28BE2E20-A900-462B-9816-AF5A11D366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7" b="6447"/>
          <a:stretch/>
        </p:blipFill>
        <p:spPr>
          <a:xfrm>
            <a:off x="2358570" y="1139142"/>
            <a:ext cx="9181785" cy="45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EEF6D310-306F-47A4-BDA0-51C5F1274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E269060-311E-4E65-8079-C07AE04DA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3267" y="3443178"/>
            <a:ext cx="3492100" cy="3414822"/>
          </a:xfrm>
          <a:custGeom>
            <a:avLst/>
            <a:gdLst>
              <a:gd name="connsiteX0" fmla="*/ 3367 w 3492100"/>
              <a:gd name="connsiteY0" fmla="*/ 3414822 h 3414822"/>
              <a:gd name="connsiteX1" fmla="*/ 0 w 3492100"/>
              <a:gd name="connsiteY1" fmla="*/ 3414822 h 3414822"/>
              <a:gd name="connsiteX2" fmla="*/ 0 w 3492100"/>
              <a:gd name="connsiteY2" fmla="*/ 0 h 3414822"/>
              <a:gd name="connsiteX3" fmla="*/ 3492099 w 3492100"/>
              <a:gd name="connsiteY3" fmla="*/ 0 h 3414822"/>
              <a:gd name="connsiteX4" fmla="*/ 21379 w 3492100"/>
              <a:gd name="connsiteY4" fmla="*/ 3065678 h 3414822"/>
              <a:gd name="connsiteX5" fmla="*/ 3492100 w 3492100"/>
              <a:gd name="connsiteY5" fmla="*/ 3414822 h 3414822"/>
              <a:gd name="connsiteX6" fmla="*/ 3492099 w 3492100"/>
              <a:gd name="connsiteY6" fmla="*/ 3414822 h 3414822"/>
              <a:gd name="connsiteX7" fmla="*/ 3492099 w 3492100"/>
              <a:gd name="connsiteY7" fmla="*/ 0 h 3414822"/>
              <a:gd name="connsiteX8" fmla="*/ 3492100 w 3492100"/>
              <a:gd name="connsiteY8" fmla="*/ 0 h 341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100" h="3414822">
                <a:moveTo>
                  <a:pt x="3367" y="3414822"/>
                </a:moveTo>
                <a:lnTo>
                  <a:pt x="0" y="3414822"/>
                </a:lnTo>
                <a:lnTo>
                  <a:pt x="0" y="0"/>
                </a:lnTo>
                <a:lnTo>
                  <a:pt x="3492099" y="0"/>
                </a:lnTo>
                <a:cubicBezTo>
                  <a:pt x="1685749" y="0"/>
                  <a:pt x="200037" y="1343733"/>
                  <a:pt x="21379" y="3065678"/>
                </a:cubicBezTo>
                <a:close/>
                <a:moveTo>
                  <a:pt x="3492100" y="3414822"/>
                </a:moveTo>
                <a:lnTo>
                  <a:pt x="3492099" y="3414822"/>
                </a:lnTo>
                <a:lnTo>
                  <a:pt x="3492099" y="0"/>
                </a:lnTo>
                <a:lnTo>
                  <a:pt x="34921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03AE3B-3A9F-4A74-A626-EA434E9E0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57" y="3443178"/>
            <a:ext cx="3481774" cy="34148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4">
            <a:extLst>
              <a:ext uri="{FF2B5EF4-FFF2-40B4-BE49-F238E27FC236}">
                <a16:creationId xmlns:a16="http://schemas.microsoft.com/office/drawing/2014/main" id="{C4616447-380A-4DF1-834B-15E0529F4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6267" y="3416912"/>
            <a:ext cx="3414822" cy="3467352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B692A8C-434E-3FFB-7473-8CF720E3B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505327"/>
            <a:ext cx="2908383" cy="1124073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it-IT" b="1" dirty="0"/>
              <a:t>David Tammaro </a:t>
            </a:r>
            <a:br>
              <a:rPr lang="it-IT" b="1" dirty="0"/>
            </a:br>
            <a:r>
              <a:rPr lang="it-IT" b="1" dirty="0"/>
              <a:t>3-PENO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0AABE74-94D2-2830-AE00-11C2C532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751" y="228600"/>
            <a:ext cx="4161264" cy="681942"/>
          </a:xfrm>
        </p:spPr>
        <p:txBody>
          <a:bodyPr anchor="t"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L’evoluzione dell’ alimentazione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6DF83A5-EB0F-2623-EE2A-15A8030E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z="1600" smtClean="0"/>
              <a:t>9</a:t>
            </a:fld>
            <a:endParaRPr lang="en-US" sz="1600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D4090C8-1103-43FF-A40F-F721998CF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231" y="739065"/>
            <a:ext cx="7574172" cy="52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locksVTI">
  <a:themeElements>
    <a:clrScheme name="Blocks">
      <a:dk1>
        <a:sysClr val="windowText" lastClr="000000"/>
      </a:dk1>
      <a:lt1>
        <a:sysClr val="window" lastClr="FFFFFF"/>
      </a:lt1>
      <a:dk2>
        <a:srgbClr val="1B3843"/>
      </a:dk2>
      <a:lt2>
        <a:srgbClr val="F2F3F1"/>
      </a:lt2>
      <a:accent1>
        <a:srgbClr val="7A8592"/>
      </a:accent1>
      <a:accent2>
        <a:srgbClr val="8C8C96"/>
      </a:accent2>
      <a:accent3>
        <a:srgbClr val="7A6C76"/>
      </a:accent3>
      <a:accent4>
        <a:srgbClr val="A7AA9D"/>
      </a:accent4>
      <a:accent5>
        <a:srgbClr val="63787F"/>
      </a:accent5>
      <a:accent6>
        <a:srgbClr val="889DA5"/>
      </a:accent6>
      <a:hlink>
        <a:srgbClr val="71819B"/>
      </a:hlink>
      <a:folHlink>
        <a:srgbClr val="7E8B85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574</Words>
  <Application>Microsoft Office PowerPoint</Application>
  <PresentationFormat>Widescreen</PresentationFormat>
  <Paragraphs>85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Arial</vt:lpstr>
      <vt:lpstr>Avenir Next LT Pro</vt:lpstr>
      <vt:lpstr>Avenir Next LT Pro Light</vt:lpstr>
      <vt:lpstr>Calibri</vt:lpstr>
      <vt:lpstr>inherit</vt:lpstr>
      <vt:lpstr>Open Sans</vt:lpstr>
      <vt:lpstr>Times New Roman</vt:lpstr>
      <vt:lpstr>Ubuntu</vt:lpstr>
      <vt:lpstr>BlocksVTI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  <vt:lpstr>David Tammaro  3-PENO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Tammaro  3-PENO</dc:title>
  <dc:creator>David Tammaro</dc:creator>
  <cp:lastModifiedBy>David Tammaro</cp:lastModifiedBy>
  <cp:revision>22</cp:revision>
  <dcterms:created xsi:type="dcterms:W3CDTF">2022-06-13T04:53:40Z</dcterms:created>
  <dcterms:modified xsi:type="dcterms:W3CDTF">2022-06-28T06:36:33Z</dcterms:modified>
</cp:coreProperties>
</file>